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59" r:id="rId7"/>
    <p:sldId id="265" r:id="rId8"/>
    <p:sldId id="264" r:id="rId9"/>
    <p:sldId id="258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2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B353-FAC0-44B3-BA66-DEF819D0AC22}" type="datetimeFigureOut">
              <a:rPr lang="ru-RU" smtClean="0"/>
              <a:pPr/>
              <a:t>19.07.2022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5DFB-1CCA-4B99-A350-5EB15A5AE7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B353-FAC0-44B3-BA66-DEF819D0AC22}" type="datetimeFigureOut">
              <a:rPr lang="ru-RU" smtClean="0"/>
              <a:pPr/>
              <a:t>19.07.2022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5DFB-1CCA-4B99-A350-5EB15A5AE7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B353-FAC0-44B3-BA66-DEF819D0AC22}" type="datetimeFigureOut">
              <a:rPr lang="ru-RU" smtClean="0"/>
              <a:pPr/>
              <a:t>19.07.2022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5DFB-1CCA-4B99-A350-5EB15A5AE7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B353-FAC0-44B3-BA66-DEF819D0AC22}" type="datetimeFigureOut">
              <a:rPr lang="ru-RU" smtClean="0"/>
              <a:pPr/>
              <a:t>19.07.2022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5DFB-1CCA-4B99-A350-5EB15A5AE7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B353-FAC0-44B3-BA66-DEF819D0AC22}" type="datetimeFigureOut">
              <a:rPr lang="ru-RU" smtClean="0"/>
              <a:pPr/>
              <a:t>19.07.2022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5DFB-1CCA-4B99-A350-5EB15A5AE7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B353-FAC0-44B3-BA66-DEF819D0AC22}" type="datetimeFigureOut">
              <a:rPr lang="ru-RU" smtClean="0"/>
              <a:pPr/>
              <a:t>19.07.2022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5DFB-1CCA-4B99-A350-5EB15A5AE7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B353-FAC0-44B3-BA66-DEF819D0AC22}" type="datetimeFigureOut">
              <a:rPr lang="ru-RU" smtClean="0"/>
              <a:pPr/>
              <a:t>19.07.2022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5DFB-1CCA-4B99-A350-5EB15A5AE7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B353-FAC0-44B3-BA66-DEF819D0AC22}" type="datetimeFigureOut">
              <a:rPr lang="ru-RU" smtClean="0"/>
              <a:pPr/>
              <a:t>19.07.2022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5DFB-1CCA-4B99-A350-5EB15A5AE7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B353-FAC0-44B3-BA66-DEF819D0AC22}" type="datetimeFigureOut">
              <a:rPr lang="ru-RU" smtClean="0"/>
              <a:pPr/>
              <a:t>19.07.2022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5DFB-1CCA-4B99-A350-5EB15A5AE7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B353-FAC0-44B3-BA66-DEF819D0AC22}" type="datetimeFigureOut">
              <a:rPr lang="ru-RU" smtClean="0"/>
              <a:pPr/>
              <a:t>19.07.2022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5DFB-1CCA-4B99-A350-5EB15A5AE7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B353-FAC0-44B3-BA66-DEF819D0AC22}" type="datetimeFigureOut">
              <a:rPr lang="ru-RU" smtClean="0"/>
              <a:pPr/>
              <a:t>19.07.2022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E5DFB-1CCA-4B99-A350-5EB15A5AE7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FB353-FAC0-44B3-BA66-DEF819D0AC22}" type="datetimeFigureOut">
              <a:rPr lang="ru-RU" smtClean="0"/>
              <a:pPr/>
              <a:t>19.07.2022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E5DFB-1CCA-4B99-A350-5EB15A5AE7A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omanadvice.ru/zakalivanie-detey-v-detskom-sadu" TargetMode="External"/><Relationship Id="rId3" Type="http://schemas.openxmlformats.org/officeDocument/2006/relationships/hyperlink" Target="http://doshvozrast.ru/ozdorov/ozdorovlenie31.htm" TargetMode="External"/><Relationship Id="rId7" Type="http://schemas.openxmlformats.org/officeDocument/2006/relationships/hyperlink" Target="http://www.rusarticles.com/pedagogika-statya/zakalivanie-i-ozdorovlenie-detej-v-detskom-sadu-netradicionnymi-metodami-6471857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rusarticles.com/" TargetMode="External"/><Relationship Id="rId5" Type="http://schemas.openxmlformats.org/officeDocument/2006/relationships/hyperlink" Target="http://50ds.ru/sport/5477-netraditsionnye-metody-zakalivaniya-v-usloviyakh-dou.html" TargetMode="External"/><Relationship Id="rId4" Type="http://schemas.openxmlformats.org/officeDocument/2006/relationships/hyperlink" Target="http://50ds.ru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Мои рисунки\фоны\green-ornament-background-template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571503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</a:t>
            </a:r>
            <a:b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детский сад  № 1 «Сказка»</a:t>
            </a:r>
            <a:br>
              <a:rPr lang="ru-RU" sz="1400" dirty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1571612"/>
            <a:ext cx="8001056" cy="5072098"/>
          </a:xfrm>
        </p:spPr>
        <p:txBody>
          <a:bodyPr>
            <a:normAutofit fontScale="77500" lnSpcReduction="20000"/>
          </a:bodyPr>
          <a:lstStyle/>
          <a:p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 Оздоровительная работа с дошкольниками </a:t>
            </a:r>
          </a:p>
          <a:p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летний период»</a:t>
            </a:r>
          </a:p>
          <a:p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 воспитатель</a:t>
            </a:r>
          </a:p>
          <a:p>
            <a:pPr algn="r"/>
            <a:r>
              <a:rPr lang="ru-RU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Можнова</a:t>
            </a:r>
            <a:r>
              <a:rPr lang="ru-RU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Наталья Викторовна</a:t>
            </a:r>
          </a:p>
          <a:p>
            <a:pPr algn="r"/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Приморско-Ахтарск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ои рисунки\фоны\h_1339328999_1291493_0cda1a8b5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500034" y="214290"/>
            <a:ext cx="8143932" cy="7858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4291"/>
            <a:ext cx="7772400" cy="714379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b="0" cap="none" dirty="0">
                <a:solidFill>
                  <a:srgbClr val="00206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ru-RU" sz="2800" b="1" cap="none" dirty="0">
                <a:solidFill>
                  <a:srgbClr val="00206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Различные виды гимнастики: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гимнастика пробуждения                                 дыхательная гимнастика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4282" y="1142984"/>
            <a:ext cx="3857652" cy="18573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1" y="1142984"/>
            <a:ext cx="3786213" cy="1500199"/>
          </a:xfrm>
        </p:spPr>
        <p:txBody>
          <a:bodyPr>
            <a:normAutofit fontScale="90000"/>
          </a:bodyPr>
          <a:lstStyle/>
          <a:p>
            <a:r>
              <a:rPr lang="ru-RU" sz="1800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Гимнастика пробуждения обеспечивает плавный переход от сна к бодрствованию, готовит к активной деятельности, помогает поднять настроение, мышечный тонус, а также обеспечивает профилактику нарушений осанки и плоскостопия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43438" y="1142984"/>
            <a:ext cx="4286280" cy="18573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643438" y="1214422"/>
            <a:ext cx="41434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Дыхательная гимнастика способствует развитию и укреплению грудной клетки, повышает общий жизненный тонус, сопротивляемость и устойчивость организма к простудным заболеваниям. а также выносливость при физических нагрузках.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68A5320-DD4C-474F-BECA-E066CAB800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31249" b="30050"/>
          <a:stretch/>
        </p:blipFill>
        <p:spPr>
          <a:xfrm>
            <a:off x="4306699" y="4330833"/>
            <a:ext cx="4816881" cy="2583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858216-7CFF-4690-980D-E3BB547C83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1788"/>
          <a:stretch/>
        </p:blipFill>
        <p:spPr>
          <a:xfrm>
            <a:off x="1761" y="2891919"/>
            <a:ext cx="4912515" cy="2502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ои рисунки\фоны\h_1339328999_1291493_0cda1a8b5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500034" y="71414"/>
            <a:ext cx="8286808" cy="7858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58" y="71415"/>
            <a:ext cx="8572560" cy="714379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гимнастика для глаз                          ходьба по массажным дорожкам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игры на развитие мелкой моторики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844" y="928670"/>
            <a:ext cx="2286016" cy="235745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3" y="928670"/>
            <a:ext cx="2286016" cy="2357453"/>
          </a:xfrm>
        </p:spPr>
        <p:txBody>
          <a:bodyPr>
            <a:normAutofit fontScale="90000"/>
          </a:bodyPr>
          <a:lstStyle/>
          <a:p>
            <a:r>
              <a:rPr lang="ru-RU" sz="1800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Гимнастика для глаз </a:t>
            </a:r>
            <a:br>
              <a:rPr lang="ru-RU" sz="1800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укрепляет глазные мышцы; предупреждает утомление глаз; </a:t>
            </a:r>
            <a:br>
              <a:rPr lang="ru-RU" sz="1800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снимает напряжение;</a:t>
            </a:r>
            <a:br>
              <a:rPr lang="ru-RU" sz="1800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является профилактикой нарушений зрения.</a:t>
            </a:r>
            <a:br>
              <a:rPr lang="ru-RU" dirty="0"/>
            </a:b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929322" y="928670"/>
            <a:ext cx="3071834" cy="228601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000760" y="928670"/>
            <a:ext cx="3000396" cy="2379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Интенсивное воздействие на кончики пальцев стимулирует прилив крови к рукам, что благоприятствует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психоэмоциональной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устойчивости, повышает функциональную деятельность головного мозга, тонизирует весь организм.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28662" y="5929330"/>
            <a:ext cx="7000924" cy="7858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71538" y="5929330"/>
            <a:ext cx="70009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Массаж оказывает благотворное влияние не только на формирование ножек ребенка и опорно-двигательного аппарата, но и на центральную нервную систему, а через нее – на весь организм в целом.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0AF462-3116-4695-A115-034AD98819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44750" r="9722" b="17451"/>
          <a:stretch/>
        </p:blipFill>
        <p:spPr>
          <a:xfrm>
            <a:off x="-6481" y="3633344"/>
            <a:ext cx="3523157" cy="2087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8511E38-B961-4B2E-B5AF-BC9FF5A4F6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7951" r="23611" b="2083"/>
          <a:stretch/>
        </p:blipFill>
        <p:spPr>
          <a:xfrm>
            <a:off x="3369572" y="857232"/>
            <a:ext cx="2488311" cy="3633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36FAD85-46E2-43CF-856C-88762C5ECF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0" b="16588"/>
          <a:stretch/>
        </p:blipFill>
        <p:spPr>
          <a:xfrm>
            <a:off x="5167557" y="3402159"/>
            <a:ext cx="3774178" cy="2579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ои рисунки\фоны\h_1339328999_1291493_0cda1a8b5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214414" y="357166"/>
            <a:ext cx="6715172" cy="7144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57166"/>
            <a:ext cx="7772400" cy="78581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Хождение босиком по массажным дорожкам на участке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4282" y="1285860"/>
            <a:ext cx="3714776" cy="21431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9" y="1357298"/>
            <a:ext cx="3643338" cy="2571768"/>
          </a:xfrm>
        </p:spPr>
        <p:txBody>
          <a:bodyPr>
            <a:normAutofit/>
          </a:bodyPr>
          <a:lstStyle/>
          <a:p>
            <a:r>
              <a:rPr lang="ru-RU" sz="1600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Хождение босиком не только закаливает, но и действует благотворно на сосуды, сердце и другие органы. Эта процедура оказывает активное воздействие на точки стопы, ответственные за многие органы: почки, желудок, глаза, сердце, мозг .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B73BEA-058E-4DAB-91F1-68B503BFC6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/>
          <a:stretch/>
        </p:blipFill>
        <p:spPr>
          <a:xfrm>
            <a:off x="3994454" y="1357298"/>
            <a:ext cx="5011469" cy="509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C5F52EF-E82D-46F5-99BB-4C354E976F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1" t="20834" r="4030" b="5207"/>
          <a:stretch/>
        </p:blipFill>
        <p:spPr>
          <a:xfrm>
            <a:off x="782598" y="3500438"/>
            <a:ext cx="2664295" cy="3122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ои рисунки\фоны\h_1339328999_1291493_0cda1a8b5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2571736" y="285728"/>
            <a:ext cx="3571900" cy="5715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85729"/>
            <a:ext cx="7772400" cy="571503"/>
          </a:xfrm>
        </p:spPr>
        <p:txBody>
          <a:bodyPr>
            <a:normAutofit lnSpcReduction="10000"/>
          </a:bodyPr>
          <a:lstStyle/>
          <a:p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Закаливание водой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29190" y="4500570"/>
            <a:ext cx="4143404" cy="135732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4" y="4572008"/>
            <a:ext cx="4000496" cy="1285884"/>
          </a:xfrm>
        </p:spPr>
        <p:txBody>
          <a:bodyPr>
            <a:normAutofit fontScale="90000"/>
          </a:bodyPr>
          <a:lstStyle/>
          <a:p>
            <a:r>
              <a:rPr lang="ru-RU" sz="2000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Основной целью закаливания  водой  является оздоровление и профилактика простудных и инфекционных заболеваний</a:t>
            </a:r>
            <a:r>
              <a:rPr lang="ru-RU" sz="1800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D37BF8-682B-44DF-8226-CC6C86AFA4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" t="30050" r="13601"/>
          <a:stretch/>
        </p:blipFill>
        <p:spPr>
          <a:xfrm>
            <a:off x="71406" y="1218788"/>
            <a:ext cx="4514794" cy="5227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A30228-0B06-4DC5-8593-11DDBD98BB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50" r="37734"/>
          <a:stretch/>
        </p:blipFill>
        <p:spPr>
          <a:xfrm>
            <a:off x="5530118" y="876062"/>
            <a:ext cx="2812872" cy="3707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ои рисунки\фоны\h_1339328999_1291493_0cda1a8b5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2643174" y="71414"/>
            <a:ext cx="4071966" cy="5715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14545" y="142853"/>
            <a:ext cx="4929223" cy="42862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 с водой и песком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29190" y="714356"/>
            <a:ext cx="3929090" cy="192882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4282" y="5214950"/>
            <a:ext cx="8858312" cy="157163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072066" y="642919"/>
            <a:ext cx="39290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 с песком имеют положительное значение для развития психики ребенка, установления психологического комфорта.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 взаимодействии с песком стабилизируется эмоциональное состояние,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развивается мелкая моторика и тактильная чувствительность, это влияет на развитие центра речи, формирование произвольного внимания и памяти;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214950"/>
            <a:ext cx="8929718" cy="1428760"/>
          </a:xfrm>
        </p:spPr>
        <p:txBody>
          <a:bodyPr>
            <a:noAutofit/>
          </a:bodyPr>
          <a:lstStyle/>
          <a:p>
            <a:r>
              <a:rPr lang="ru-RU" sz="1400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 с водой – это эффективный способ само терапии. Вода обладает психотерапевтическими свойствами, способствует релаксации, расслаблению, создаёт благоприятную почву для развития эмоциональной сферы, служит средством познания окружающего мира.  Игры с водой способствуют развитию координации движений в системе «глаз – рука»,  формированию сенсорных представления и приёмов логического мышления.  Игры с водой позволяют формировать способность к наблюдению, развивать навыки исследовательского поведения,  делать простые умозаключения, суждения, сравнивать, обобщать, устанавливать закономерности.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F1DE49-1C1C-4FC7-B0D5-4CE11F5B62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" t="34250" r="8333" b="14583"/>
          <a:stretch/>
        </p:blipFill>
        <p:spPr>
          <a:xfrm>
            <a:off x="133295" y="725083"/>
            <a:ext cx="3389862" cy="2811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27F8720-2F90-4029-93E5-174FD6188D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1" b="23957"/>
          <a:stretch/>
        </p:blipFill>
        <p:spPr>
          <a:xfrm>
            <a:off x="5333844" y="2803768"/>
            <a:ext cx="3795886" cy="2380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8CCA84-3727-458C-8D61-CD28B9E998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3" y="2601829"/>
            <a:ext cx="1846050" cy="2461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ои рисунки\фоны\h_1339328999_1291493_0cda1a8b5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2714612" y="71414"/>
            <a:ext cx="3643338" cy="5715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57290" y="1000108"/>
            <a:ext cx="6072230" cy="128588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"/>
            <a:ext cx="7772400" cy="64291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 с воздухом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1071547"/>
            <a:ext cx="5643602" cy="1214445"/>
          </a:xfrm>
        </p:spPr>
        <p:txBody>
          <a:bodyPr>
            <a:normAutofit fontScale="90000"/>
          </a:bodyPr>
          <a:lstStyle/>
          <a:p>
            <a:r>
              <a:rPr lang="ru-RU" sz="1800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 с воздухом  позволяют расширять функциональные возможности сердечно – сосудистой и дыхательной систем, укрепляют органы дыхания, позволяют научить  дышать при быстрой ходьбе и беге. </a:t>
            </a:r>
            <a:br>
              <a:rPr lang="ru-RU" sz="1600" dirty="0"/>
            </a:br>
            <a:endParaRPr lang="ru-RU" sz="1600" cap="none" dirty="0">
              <a:solidFill>
                <a:srgbClr val="00206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B50492-7EF0-4A2C-BA73-4678CCE23D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37500" b="8001"/>
          <a:stretch/>
        </p:blipFill>
        <p:spPr>
          <a:xfrm>
            <a:off x="4384119" y="2539416"/>
            <a:ext cx="4675131" cy="4063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E96B97-B326-4D01-A195-2A5845D927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9"/>
          <a:stretch/>
        </p:blipFill>
        <p:spPr>
          <a:xfrm>
            <a:off x="35851" y="2484899"/>
            <a:ext cx="4306762" cy="4174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ои рисунки\фоны\h_1339328999_1291493_0cda1a8b5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2714612" y="285728"/>
            <a:ext cx="3643338" cy="5715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4291"/>
            <a:ext cx="7772400" cy="57150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Воздушные ванны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2910" y="1214422"/>
            <a:ext cx="6143668" cy="221457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1285860"/>
            <a:ext cx="5849951" cy="2928959"/>
          </a:xfrm>
        </p:spPr>
        <p:txBody>
          <a:bodyPr>
            <a:normAutofit/>
          </a:bodyPr>
          <a:lstStyle/>
          <a:p>
            <a:r>
              <a:rPr lang="ru-RU" sz="1600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Воздушные ванны применяются с целью приучить детей к непосредственному соприкосновению поверхности тела с воздухом. Воздушные ванны способствуют улучшению работы терморегуляции (теплообразования и теплоотдачи), повышению тонуса мышц и выносливости сердечно - сосудистой системы, увеличению содержания гемоглобина и эритроцитов в крови и многим другим благоприятным сдвигам в организме. 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1DEB72-19A4-4D5E-B895-617733FB53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0" b="4166"/>
          <a:stretch/>
        </p:blipFill>
        <p:spPr>
          <a:xfrm>
            <a:off x="181867" y="3613063"/>
            <a:ext cx="3435846" cy="2917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50996F-8F2F-4BD4-AF92-1977E01FC4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44" t="39500" r="-455" b="6418"/>
          <a:stretch/>
        </p:blipFill>
        <p:spPr>
          <a:xfrm>
            <a:off x="3587099" y="3571272"/>
            <a:ext cx="4877526" cy="300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ои рисунки\фоны\h_1339328999_1291493_0cda1a8b5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2786050" y="357166"/>
            <a:ext cx="3643338" cy="5715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5786" y="214290"/>
            <a:ext cx="7772400" cy="64294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витаминотерапия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1472" y="1357298"/>
            <a:ext cx="4000528" cy="150019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428737"/>
            <a:ext cx="3849687" cy="1500197"/>
          </a:xfrm>
        </p:spPr>
        <p:txBody>
          <a:bodyPr>
            <a:normAutofit/>
          </a:bodyPr>
          <a:lstStyle/>
          <a:p>
            <a:r>
              <a:rPr lang="ru-RU" sz="1600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Витаминотерапия — это применение различного рода витаминов с целью профилактики и лечения некоторых заболеваний, а также для восполнения в организме недостатка в них.</a:t>
            </a:r>
          </a:p>
        </p:txBody>
      </p:sp>
      <p:pic>
        <p:nvPicPr>
          <p:cNvPr id="7180" name="Picture 12" descr="http://photoshopia.ru/usergallery/data/139/medium/orange_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928934"/>
            <a:ext cx="4286280" cy="3743351"/>
          </a:xfrm>
          <a:prstGeom prst="rect">
            <a:avLst/>
          </a:prstGeom>
          <a:noFill/>
        </p:spPr>
      </p:pic>
      <p:pic>
        <p:nvPicPr>
          <p:cNvPr id="7184" name="Picture 16" descr="http://abali.ru/wp-content/uploads/2011/06/grusha-600x521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flipH="1">
            <a:off x="5000628" y="2071678"/>
            <a:ext cx="2500330" cy="2171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Мои рисунки\фоны\flowers-backgrou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285884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Возможности летнего периода для оздоровления детей велики, поэтому важно интересно и эффективно организовать каждый день жизни дошкольников</a:t>
            </a:r>
            <a:r>
              <a:rPr lang="en-US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детском саду.</a:t>
            </a:r>
            <a:b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6C17AB-6468-448B-8B0B-B173F2D0CF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20706" r="17074"/>
          <a:stretch/>
        </p:blipFill>
        <p:spPr>
          <a:xfrm>
            <a:off x="5004048" y="1412776"/>
            <a:ext cx="3391137" cy="4531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4A5A38-994C-4B09-AF8D-5C91FAD751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73"/>
          <a:stretch/>
        </p:blipFill>
        <p:spPr>
          <a:xfrm>
            <a:off x="171328" y="2157267"/>
            <a:ext cx="4661392" cy="378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ои рисунки\фоны\flowers-backgrou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5572164"/>
          </a:xfrm>
        </p:spPr>
        <p:txBody>
          <a:bodyPr>
            <a:normAutofit fontScale="90000"/>
          </a:bodyPr>
          <a:lstStyle/>
          <a:p>
            <a:pPr algn="l"/>
            <a:br>
              <a:rPr lang="ru-RU" sz="1800" dirty="0"/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Список используемой литературы:</a:t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Воротилкина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И. М. Физкультурно-оздоровительная работа в дошкольном образовательном учреждении: методическое пособие. – М. : Изд-во НЦ ЭНАС, 2004. </a:t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2. Куркина И. Здоровье - стиль жизни. Современные оздоровительные технологии в детских садах. – СПб. : Образовательные проекты. М. : НИИ школьные технологии. – 2008. 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3. Матвеев C.B., </a:t>
            </a:r>
            <a:r>
              <a:rPr lang="ru-RU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Черпаченко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С. А., Парамонова Г. Н. Оздоровление детей в детских дошкольных учреждениях средствами физического воспитания: Метод, рекомендации. СПб. : Изд-во ГТТМА, 2000. </a:t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ru-RU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Храмова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И. И., Пахомова О. В. К вопросу о воспитании у дошкольников потребности в здоровом образе жизни // Современные образовательные направления в физической культуре: Сб. </a:t>
            </a:r>
            <a:r>
              <a:rPr lang="ru-RU" sz="1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тр. СПб. : Изд-во РГПУ им. А. И. Герцена, 2000. </a:t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Интернет- источники:</a:t>
            </a:r>
            <a:br>
              <a:rPr lang="ru-RU" sz="2000" dirty="0"/>
            </a:br>
            <a:r>
              <a:rPr lang="ru-RU" sz="1800" dirty="0"/>
              <a:t>1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>
                <a:latin typeface="Times New Roman" pitchFamily="18" charset="0"/>
                <a:cs typeface="Times New Roman" pitchFamily="18" charset="0"/>
                <a:hlinkClick r:id="rId3"/>
              </a:rPr>
              <a:t>http://doshvozrast.ru/ozdorov/ozdorovlenie31.htm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1800" dirty="0">
                <a:latin typeface="Times New Roman" pitchFamily="18" charset="0"/>
                <a:cs typeface="Times New Roman" pitchFamily="18" charset="0"/>
                <a:hlinkClick r:id="rId4"/>
              </a:rPr>
              <a:t>50ds.ru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›</a:t>
            </a:r>
            <a:r>
              <a:rPr lang="en-US" sz="1800" dirty="0">
                <a:latin typeface="Times New Roman" pitchFamily="18" charset="0"/>
                <a:cs typeface="Times New Roman" pitchFamily="18" charset="0"/>
                <a:hlinkClick r:id="rId5"/>
              </a:rPr>
              <a:t>sport/5477…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  <a:hlinkClick r:id="rId5"/>
              </a:rPr>
              <a:t>zakalivaniya</a:t>
            </a:r>
            <a:r>
              <a:rPr lang="en-US" sz="1800" dirty="0">
                <a:latin typeface="Times New Roman" pitchFamily="18" charset="0"/>
                <a:cs typeface="Times New Roman" pitchFamily="18" charset="0"/>
                <a:hlinkClick r:id="rId5"/>
              </a:rPr>
              <a:t>-v-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  <a:hlinkClick r:id="rId5"/>
              </a:rPr>
              <a:t>usloviyakh</a:t>
            </a:r>
            <a:r>
              <a:rPr lang="en-US" sz="1800" dirty="0">
                <a:latin typeface="Times New Roman" pitchFamily="18" charset="0"/>
                <a:cs typeface="Times New Roman" pitchFamily="18" charset="0"/>
                <a:hlinkClick r:id="rId5"/>
              </a:rPr>
              <a:t>… 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1800" dirty="0">
                <a:latin typeface="Times New Roman" pitchFamily="18" charset="0"/>
                <a:cs typeface="Times New Roman" pitchFamily="18" charset="0"/>
                <a:hlinkClick r:id="rId6"/>
              </a:rPr>
              <a:t>rusarticles.com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›</a:t>
            </a:r>
            <a:r>
              <a:rPr lang="en-US" sz="1800" dirty="0">
                <a:latin typeface="Times New Roman" pitchFamily="18" charset="0"/>
                <a:cs typeface="Times New Roman" pitchFamily="18" charset="0"/>
                <a:hlinkClick r:id="rId7"/>
              </a:rPr>
              <a:t>…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  <a:hlinkClick r:id="rId7"/>
              </a:rPr>
              <a:t>zakalivanie</a:t>
            </a:r>
            <a:r>
              <a:rPr lang="en-US" sz="1800" dirty="0">
                <a:latin typeface="Times New Roman" pitchFamily="18" charset="0"/>
                <a:cs typeface="Times New Roman" pitchFamily="18" charset="0"/>
                <a:hlinkClick r:id="rId7"/>
              </a:rPr>
              <a:t>…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  <a:hlinkClick r:id="rId7"/>
              </a:rPr>
              <a:t>detej</a:t>
            </a:r>
            <a:r>
              <a:rPr lang="en-US" sz="1800" dirty="0">
                <a:latin typeface="Times New Roman" pitchFamily="18" charset="0"/>
                <a:cs typeface="Times New Roman" pitchFamily="18" charset="0"/>
                <a:hlinkClick r:id="rId7"/>
              </a:rPr>
              <a:t>-v-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  <a:hlinkClick r:id="rId7"/>
              </a:rPr>
              <a:t>detskom</a:t>
            </a:r>
            <a:r>
              <a:rPr lang="en-US" sz="1800" dirty="0">
                <a:latin typeface="Times New Roman" pitchFamily="18" charset="0"/>
                <a:cs typeface="Times New Roman" pitchFamily="18" charset="0"/>
                <a:hlinkClick r:id="rId7"/>
              </a:rPr>
              <a:t>-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  <a:hlinkClick r:id="rId7"/>
              </a:rPr>
              <a:t>sadu</a:t>
            </a:r>
            <a:r>
              <a:rPr lang="en-US" sz="1800" dirty="0">
                <a:latin typeface="Times New Roman" pitchFamily="18" charset="0"/>
                <a:cs typeface="Times New Roman" pitchFamily="18" charset="0"/>
                <a:hlinkClick r:id="rId7"/>
              </a:rPr>
              <a:t>…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1800" dirty="0">
                <a:latin typeface="Times New Roman" pitchFamily="18" charset="0"/>
                <a:cs typeface="Times New Roman" pitchFamily="18" charset="0"/>
                <a:hlinkClick r:id="rId8"/>
              </a:rPr>
              <a:t>http://womanadvice.ru/zakalivanie-detey-v-detskom-sadu#ixzz34Q7PcoBG</a:t>
            </a:r>
            <a:br>
              <a:rPr lang="ru-RU" sz="1400" dirty="0"/>
            </a:br>
            <a:r>
              <a:rPr lang="ru-RU" sz="1200" dirty="0"/>
              <a:t> </a:t>
            </a:r>
            <a:br>
              <a:rPr lang="ru-RU" sz="1400" dirty="0"/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рисунки\фоны\flowers-backgrou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226196"/>
          </a:xfrm>
        </p:spPr>
        <p:txBody>
          <a:bodyPr>
            <a:noAutofit/>
          </a:bodyPr>
          <a:lstStyle/>
          <a:p>
            <a:pPr algn="l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                                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Укрепление и сохранение здоровья детей посредством оздоровительных мероприятий в летний период.</a:t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Задачи:                                                                                     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1.Реализование системы мероприятий, направленной на оздоровления и физическое развитие детей.</a:t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Создание условий для игровой деятельности детей.</a:t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Осуществление педагогического и медицинского просвещения родителей по вопросам воспитания и оздоровления детей в летний период.</a:t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4.Создание условий для предупреждение детского травматизма через реализацию различных форм деятельности.</a:t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5.Развитие физических качеств, накопление и обогащение двигательного опыта детей.</a:t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6.Формирование у воспитанников потребности в двигательной активности и физическом совершенствовании. </a:t>
            </a:r>
            <a:br>
              <a:rPr lang="ru-RU" sz="2000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Мои рисунки\фоны\flowers-backgrou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4714907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Принципы оздоровительной работы</a:t>
            </a:r>
            <a:b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1.Систематическое использование физкультурно-оздоровительных и закаливающих технологий.</a:t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2.Учет индивидуальных особенностей детей.</a:t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3.Положительный эмоциональный настрой детей.</a:t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4.Доступность используемых технологий.</a:t>
            </a:r>
            <a:br>
              <a:rPr lang="ru-RU" sz="2400" dirty="0"/>
            </a:br>
            <a:endParaRPr lang="ru-RU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ои рисунки\фоны\flowers-backgrou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85795"/>
            <a:ext cx="8429684" cy="3071834"/>
          </a:xfrm>
        </p:spPr>
        <p:txBody>
          <a:bodyPr>
            <a:normAutofit fontScale="90000"/>
          </a:bodyPr>
          <a:lstStyle/>
          <a:p>
            <a:pPr lvl="1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Утренняя гимнастика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и все виды физических упражнений  проводится на свежем воздухе. </a:t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Физическую культуру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рекомендуется проводить в первой половине дня до 11 часов. </a:t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физкультурную деятельность необходимо включать беговые упражнения, упражнения для профилактики нарушений осанки и стопы, упражнения на совершенствование функций внешнего дыхания.</a:t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прогулке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дни, когда не проводятся физическая культура и музыкальные занятия, рекомендуется включать подвижные игры большой интенсивности, игры-эстафеты, спортивные игры, игры-соревнования или бег в нарастающем темпе (дозировать в зависимости от возраста).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Летом нужно уделять время для организации пеших прогулок , экскурсий. При организации прогулок необходимо соблюдать требования к одежде и обуви, и соблюдать питьевой режим.</a:t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Самостоятельная двигательная деятельность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основном реализуется во вторую половину дня. Для этого следует более широко использовать оборудование спортивных площадок и инвентаря на участках групп.</a:t>
            </a:r>
            <a:br>
              <a:rPr lang="ru-RU" dirty="0"/>
            </a:br>
            <a:br>
              <a:rPr lang="ru-RU" sz="1400" b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1400" b="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4291"/>
            <a:ext cx="7772400" cy="50006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Специфика работы  в летний период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ои рисунки\фоны\flowers-backgrou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714356"/>
            <a:ext cx="8572559" cy="5929354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Aft>
                <a:spcPts val="0"/>
              </a:spcAft>
              <a:tabLst>
                <a:tab pos="3581400" algn="l"/>
              </a:tabLst>
            </a:pPr>
            <a:r>
              <a:rPr lang="ru-RU" sz="1600" cap="none" dirty="0" err="1">
                <a:latin typeface="Times New Roman" pitchFamily="18" charset="0"/>
                <a:ea typeface="SimSun"/>
                <a:cs typeface="Times New Roman" pitchFamily="18" charset="0"/>
              </a:rPr>
              <a:t>Физкультурно</a:t>
            </a:r>
            <a:r>
              <a:rPr lang="ru-RU" sz="1600" cap="none" dirty="0">
                <a:latin typeface="Times New Roman" pitchFamily="18" charset="0"/>
                <a:ea typeface="SimSun"/>
                <a:cs typeface="Times New Roman" pitchFamily="18" charset="0"/>
              </a:rPr>
              <a:t> – оздоровительные:  </a:t>
            </a:r>
            <a:r>
              <a:rPr lang="ru-RU" sz="1600" b="0" cap="none" dirty="0">
                <a:latin typeface="Times New Roman" pitchFamily="18" charset="0"/>
                <a:ea typeface="SimSun"/>
                <a:cs typeface="Times New Roman" pitchFamily="18" charset="0"/>
              </a:rPr>
              <a:t>утренняя гимнастика на свежем воздухе;</a:t>
            </a:r>
            <a:br>
              <a:rPr lang="ru-RU" sz="1600" b="0" cap="none" dirty="0">
                <a:latin typeface="Times New Roman" pitchFamily="18" charset="0"/>
                <a:ea typeface="SimSun"/>
                <a:cs typeface="Times New Roman" pitchFamily="18" charset="0"/>
              </a:rPr>
            </a:br>
            <a:r>
              <a:rPr lang="ru-RU" sz="1600" b="0" cap="none" dirty="0">
                <a:latin typeface="Times New Roman" pitchFamily="18" charset="0"/>
                <a:ea typeface="SimSun"/>
                <a:cs typeface="Times New Roman" pitchFamily="18" charset="0"/>
              </a:rPr>
              <a:t>                                                           занятия по физическому развитию; </a:t>
            </a:r>
            <a:br>
              <a:rPr lang="ru-RU" sz="1600" b="0" cap="none" dirty="0">
                <a:latin typeface="Times New Roman" pitchFamily="18" charset="0"/>
                <a:ea typeface="SimSun"/>
                <a:cs typeface="Times New Roman" pitchFamily="18" charset="0"/>
              </a:rPr>
            </a:br>
            <a:r>
              <a:rPr lang="ru-RU" sz="1600" b="0" cap="none" dirty="0">
                <a:latin typeface="Times New Roman" pitchFamily="18" charset="0"/>
                <a:ea typeface="SimSun"/>
                <a:cs typeface="Times New Roman" pitchFamily="18" charset="0"/>
              </a:rPr>
              <a:t>                                                           подвижные игры;</a:t>
            </a:r>
            <a:br>
              <a:rPr lang="ru-RU" sz="1600" b="0" cap="none" dirty="0">
                <a:latin typeface="Times New Roman" pitchFamily="18" charset="0"/>
                <a:ea typeface="SimSun"/>
                <a:cs typeface="Times New Roman" pitchFamily="18" charset="0"/>
              </a:rPr>
            </a:br>
            <a:r>
              <a:rPr lang="ru-RU" sz="1600" b="0" cap="none" dirty="0">
                <a:latin typeface="Times New Roman" pitchFamily="18" charset="0"/>
                <a:ea typeface="SimSun"/>
                <a:cs typeface="Times New Roman" pitchFamily="18" charset="0"/>
              </a:rPr>
              <a:t>                                                          спортивные праздники и развлечения;</a:t>
            </a:r>
            <a:br>
              <a:rPr lang="ru-RU" sz="1600" b="0" cap="none" dirty="0">
                <a:latin typeface="Times New Roman" pitchFamily="18" charset="0"/>
                <a:ea typeface="SimSun"/>
                <a:cs typeface="Times New Roman" pitchFamily="18" charset="0"/>
              </a:rPr>
            </a:br>
            <a:r>
              <a:rPr lang="ru-RU" sz="1600" b="0" cap="none" dirty="0">
                <a:latin typeface="Times New Roman" pitchFamily="18" charset="0"/>
                <a:ea typeface="SimSun"/>
                <a:cs typeface="Times New Roman" pitchFamily="18" charset="0"/>
              </a:rPr>
              <a:t>                                                          различные виды гимнастики;</a:t>
            </a:r>
            <a:br>
              <a:rPr lang="ru-RU" sz="1600" b="0" cap="none" dirty="0">
                <a:latin typeface="Times New Roman" pitchFamily="18" charset="0"/>
                <a:ea typeface="SimSun"/>
                <a:cs typeface="Times New Roman" pitchFamily="18" charset="0"/>
              </a:rPr>
            </a:br>
            <a:r>
              <a:rPr lang="ru-RU" sz="1600" b="0" cap="none" dirty="0">
                <a:latin typeface="Times New Roman" pitchFamily="18" charset="0"/>
                <a:ea typeface="SimSun"/>
                <a:cs typeface="Times New Roman" pitchFamily="18" charset="0"/>
              </a:rPr>
              <a:t>                                                          дневной сон с доступом свежего  воздуха.</a:t>
            </a:r>
            <a:br>
              <a:rPr lang="ru-RU" sz="1600" b="0" cap="none" dirty="0">
                <a:latin typeface="Times New Roman" pitchFamily="18" charset="0"/>
                <a:ea typeface="SimSun"/>
                <a:cs typeface="Times New Roman" pitchFamily="18" charset="0"/>
              </a:rPr>
            </a:br>
            <a:br>
              <a:rPr lang="ru-RU" sz="1600" b="0" cap="none" dirty="0">
                <a:latin typeface="Times New Roman" pitchFamily="18" charset="0"/>
                <a:ea typeface="SimSun"/>
                <a:cs typeface="Times New Roman" pitchFamily="18" charset="0"/>
              </a:rPr>
            </a:br>
            <a:r>
              <a:rPr lang="ru-RU" sz="1600" cap="none" dirty="0">
                <a:latin typeface="Times New Roman" pitchFamily="18" charset="0"/>
                <a:ea typeface="SimSun"/>
                <a:cs typeface="Times New Roman" pitchFamily="18" charset="0"/>
              </a:rPr>
              <a:t>Закаливающие:                            </a:t>
            </a:r>
            <a:r>
              <a:rPr lang="ru-RU" sz="1600" b="0" cap="none" dirty="0">
                <a:latin typeface="Times New Roman" pitchFamily="18" charset="0"/>
                <a:ea typeface="SimSun"/>
                <a:cs typeface="Times New Roman" pitchFamily="18" charset="0"/>
              </a:rPr>
              <a:t>прогулки  на свежем воздухе;</a:t>
            </a:r>
            <a:br>
              <a:rPr lang="ru-RU" sz="1600" b="0" cap="none" dirty="0">
                <a:latin typeface="Times New Roman" pitchFamily="18" charset="0"/>
                <a:ea typeface="SimSun"/>
                <a:cs typeface="Times New Roman" pitchFamily="18" charset="0"/>
              </a:rPr>
            </a:br>
            <a:r>
              <a:rPr lang="ru-RU" sz="1600" b="0" cap="none" dirty="0">
                <a:latin typeface="Times New Roman" pitchFamily="18" charset="0"/>
                <a:ea typeface="SimSun"/>
                <a:cs typeface="Times New Roman" pitchFamily="18" charset="0"/>
              </a:rPr>
              <a:t>                                                         хождение босиком по массажным дорожкам;</a:t>
            </a:r>
            <a:br>
              <a:rPr lang="ru-RU" sz="1600" b="0" cap="none" dirty="0">
                <a:latin typeface="Times New Roman" pitchFamily="18" charset="0"/>
                <a:ea typeface="SimSun"/>
                <a:cs typeface="Times New Roman" pitchFamily="18" charset="0"/>
              </a:rPr>
            </a:br>
            <a:r>
              <a:rPr lang="ru-RU" sz="1600" b="0" cap="none" dirty="0">
                <a:latin typeface="Times New Roman" pitchFamily="18" charset="0"/>
                <a:ea typeface="SimSun"/>
                <a:cs typeface="Times New Roman" pitchFamily="18" charset="0"/>
              </a:rPr>
              <a:t>                                                         умывание холодной водой;</a:t>
            </a:r>
            <a:br>
              <a:rPr lang="ru-RU" sz="1600" b="0" cap="none" dirty="0">
                <a:latin typeface="Times New Roman" pitchFamily="18" charset="0"/>
                <a:ea typeface="SimSun"/>
                <a:cs typeface="Times New Roman" pitchFamily="18" charset="0"/>
              </a:rPr>
            </a:br>
            <a:r>
              <a:rPr lang="ru-RU" sz="1600" b="0" cap="none" dirty="0">
                <a:latin typeface="Times New Roman" pitchFamily="18" charset="0"/>
                <a:ea typeface="SimSun"/>
                <a:cs typeface="Times New Roman" pitchFamily="18" charset="0"/>
              </a:rPr>
              <a:t>                                                         обливание ног;</a:t>
            </a:r>
            <a:br>
              <a:rPr lang="ru-RU" sz="1600" b="0" cap="none" dirty="0">
                <a:latin typeface="Times New Roman" pitchFamily="18" charset="0"/>
                <a:ea typeface="SimSun"/>
                <a:cs typeface="Times New Roman" pitchFamily="18" charset="0"/>
              </a:rPr>
            </a:br>
            <a:r>
              <a:rPr lang="ru-RU" sz="1600" b="0" cap="none" dirty="0">
                <a:latin typeface="Times New Roman" pitchFamily="18" charset="0"/>
                <a:ea typeface="SimSun"/>
                <a:cs typeface="Times New Roman" pitchFamily="18" charset="0"/>
              </a:rPr>
              <a:t>                                                         обширное обливание;</a:t>
            </a:r>
            <a:br>
              <a:rPr lang="ru-RU" sz="1600" b="0" cap="none" dirty="0">
                <a:latin typeface="Times New Roman" pitchFamily="18" charset="0"/>
                <a:ea typeface="SimSun"/>
                <a:cs typeface="Times New Roman" pitchFamily="18" charset="0"/>
              </a:rPr>
            </a:br>
            <a:r>
              <a:rPr lang="ru-RU" sz="1600" b="0" cap="none" dirty="0">
                <a:latin typeface="Times New Roman" pitchFamily="18" charset="0"/>
                <a:ea typeface="SimSun"/>
                <a:cs typeface="Times New Roman" pitchFamily="18" charset="0"/>
              </a:rPr>
              <a:t>                                                         игры с водой;</a:t>
            </a:r>
            <a:br>
              <a:rPr lang="ru-RU" sz="1600" b="0" cap="none" dirty="0">
                <a:latin typeface="Times New Roman" pitchFamily="18" charset="0"/>
                <a:ea typeface="SimSun"/>
                <a:cs typeface="Times New Roman" pitchFamily="18" charset="0"/>
              </a:rPr>
            </a:br>
            <a:r>
              <a:rPr lang="ru-RU" sz="1600" b="0" cap="none" dirty="0">
                <a:latin typeface="Times New Roman" pitchFamily="18" charset="0"/>
                <a:ea typeface="SimSun"/>
                <a:cs typeface="Times New Roman" pitchFamily="18" charset="0"/>
              </a:rPr>
              <a:t>                                                         солнечные, световоздушные ванны;</a:t>
            </a:r>
            <a:br>
              <a:rPr lang="ru-RU" sz="1600" b="0" cap="none" dirty="0">
                <a:latin typeface="Times New Roman" pitchFamily="18" charset="0"/>
                <a:ea typeface="SimSun"/>
                <a:cs typeface="Times New Roman" pitchFamily="18" charset="0"/>
              </a:rPr>
            </a:br>
            <a:r>
              <a:rPr lang="ru-RU" sz="1600" b="0" cap="none" dirty="0">
                <a:latin typeface="Times New Roman" pitchFamily="18" charset="0"/>
                <a:ea typeface="SimSun"/>
                <a:cs typeface="Times New Roman" pitchFamily="18" charset="0"/>
              </a:rPr>
              <a:t>                                                         проветривание помещений.</a:t>
            </a:r>
            <a:br>
              <a:rPr lang="ru-RU" sz="1600" b="0" cap="none" dirty="0">
                <a:latin typeface="Times New Roman" pitchFamily="18" charset="0"/>
                <a:ea typeface="SimSun"/>
                <a:cs typeface="Times New Roman" pitchFamily="18" charset="0"/>
              </a:rPr>
            </a:br>
            <a:br>
              <a:rPr lang="ru-RU" sz="1600" b="0" cap="none" dirty="0">
                <a:latin typeface="Times New Roman" pitchFamily="18" charset="0"/>
                <a:ea typeface="SimSun"/>
                <a:cs typeface="Times New Roman" pitchFamily="18" charset="0"/>
              </a:rPr>
            </a:br>
            <a:r>
              <a:rPr lang="ru-RU" sz="1600" cap="none" dirty="0">
                <a:latin typeface="Times New Roman" pitchFamily="18" charset="0"/>
                <a:ea typeface="SimSun"/>
                <a:cs typeface="Times New Roman" pitchFamily="18" charset="0"/>
              </a:rPr>
              <a:t>Профилактические:</a:t>
            </a:r>
            <a:r>
              <a:rPr lang="ru-RU" sz="1600" b="0" cap="none" dirty="0">
                <a:latin typeface="Times New Roman" pitchFamily="18" charset="0"/>
                <a:ea typeface="SimSun"/>
                <a:cs typeface="Times New Roman" pitchFamily="18" charset="0"/>
              </a:rPr>
              <a:t>  витаминотерапия – сок, фрукты и овощи в питании детей ежедневно.</a:t>
            </a:r>
            <a:endParaRPr lang="ru-RU" sz="1600" b="0" cap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4291"/>
            <a:ext cx="7772400" cy="500065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Формы оздоровительной работы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ои рисунки\фоны\h_1339328999_1291493_0cda1a8b5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1928794" y="214290"/>
            <a:ext cx="5286412" cy="78579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У</a:t>
            </a:r>
            <a:r>
              <a:rPr lang="ru-RU" b="1" cap="none" dirty="0">
                <a:solidFill>
                  <a:srgbClr val="00206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тренняя гимнастика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14810" y="1214422"/>
            <a:ext cx="4572032" cy="16430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357686" y="1285860"/>
            <a:ext cx="45720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Повышая жизненный тонус организма, утренняя гимнастика создает благоприятные условия для дальнейшей деятельности, благотворно влияет на развитие организованности, дисциплинированности, выдержки.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99812EE-CE98-42F5-B4C7-0316EB1B3C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0" b="20404"/>
          <a:stretch/>
        </p:blipFill>
        <p:spPr>
          <a:xfrm>
            <a:off x="3947942" y="4131314"/>
            <a:ext cx="4805339" cy="2703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CA26FB4-481C-48E6-9741-CFE5F1C6DC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80" b="6950"/>
          <a:stretch/>
        </p:blipFill>
        <p:spPr>
          <a:xfrm>
            <a:off x="-22582" y="1214374"/>
            <a:ext cx="4308843" cy="2893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Мои рисунки\фоны\h_1339328999_1291493_0cda1a8b5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8" y="214290"/>
            <a:ext cx="5500726" cy="78579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15328" cy="654032"/>
          </a:xfrm>
        </p:spPr>
        <p:txBody>
          <a:bodyPr>
            <a:normAutofit/>
          </a:bodyPr>
          <a:lstStyle/>
          <a:p>
            <a:r>
              <a:rPr lang="ru-RU" sz="2800" b="0" cap="none" dirty="0">
                <a:latin typeface="Times New Roman" pitchFamily="18" charset="0"/>
                <a:ea typeface="SimSun"/>
                <a:cs typeface="Times New Roman" pitchFamily="18" charset="0"/>
              </a:rPr>
              <a:t> занятия по физическому развитию </a:t>
            </a:r>
            <a:endParaRPr lang="ru-RU" sz="28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143504" y="1285860"/>
            <a:ext cx="3643338" cy="250033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14942" y="1428736"/>
            <a:ext cx="3571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Физическое развитие в детском саду предусматривает охрану и укрепление здоровья, полноценное физическое развитие и своевременное формирование у дошкольников двигательных навыков и умений.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90164AF-9AD3-4FED-8420-7B2DEF35A5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50" b="16400"/>
          <a:stretch/>
        </p:blipFill>
        <p:spPr>
          <a:xfrm>
            <a:off x="2483768" y="3929066"/>
            <a:ext cx="514350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F7026A0-6FFA-40A5-B35D-9300BC8698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41600" r="9401" b="20833"/>
          <a:stretch/>
        </p:blipFill>
        <p:spPr>
          <a:xfrm>
            <a:off x="179512" y="1214374"/>
            <a:ext cx="4248472" cy="2576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Мои рисунки\фоны\h_1339328999_1291493_0cda1a8b5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2571736" y="214290"/>
            <a:ext cx="4000528" cy="78579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dirty="0"/>
              <a:t>Подвижные игры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929190" y="1142984"/>
            <a:ext cx="4000528" cy="30003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3AAB0B-57E7-4A2D-9C24-552F653CB7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8" b="3125"/>
          <a:stretch/>
        </p:blipFill>
        <p:spPr>
          <a:xfrm>
            <a:off x="684439" y="4230398"/>
            <a:ext cx="2956528" cy="2587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4412C1-7C3A-4D66-8A23-40D8AF83C5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92" r="19278" b="13930"/>
          <a:stretch/>
        </p:blipFill>
        <p:spPr>
          <a:xfrm>
            <a:off x="5094907" y="4212512"/>
            <a:ext cx="3591893" cy="2591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143504" y="1214423"/>
            <a:ext cx="35719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Подвижные игры не только оказывают влияние на эмоциональную и физическую разрядку растущего организма, 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 и играют воспитательную и развивающую роль в деятельности дошкольника, оказывают влияние на развитие внимания, координации, воображения и памяти детей.</a:t>
            </a:r>
            <a:br>
              <a:rPr lang="ru-RU" dirty="0"/>
            </a:b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EC7BBC-ED36-47DC-9BFC-D0EA92900D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35301" r="26201" b="30050"/>
          <a:stretch/>
        </p:blipFill>
        <p:spPr>
          <a:xfrm>
            <a:off x="223824" y="1060432"/>
            <a:ext cx="4039157" cy="3173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Мои рисунки\фоны\h_1339328999_1291493_0cda1a8b5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2071670" y="285728"/>
            <a:ext cx="5000660" cy="78579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dirty="0"/>
              <a:t>Игровые упражнения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1406" y="1214422"/>
            <a:ext cx="2340354" cy="358273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357299"/>
            <a:ext cx="219747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Игровые упражнения проводятся ежедневно с целью тренировки, закрепления двигательных навыков. С их помощью на прогулке успешно решаются оздоровительные, образовательные и воспитательные задачи.</a:t>
            </a:r>
          </a:p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игровых упражнениях преследуются цели прямого обучения детей основным движениям.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425A75-CADA-4A67-BC21-2E22F75612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6" b="21874"/>
          <a:stretch/>
        </p:blipFill>
        <p:spPr>
          <a:xfrm>
            <a:off x="4929208" y="4164321"/>
            <a:ext cx="4143386" cy="2704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8DE94D-455D-4579-94C0-4D79D2BE8C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36350" r="10800" b="8333"/>
          <a:stretch/>
        </p:blipFill>
        <p:spPr>
          <a:xfrm>
            <a:off x="2320790" y="4458477"/>
            <a:ext cx="2699389" cy="2370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5213F0-724B-44D3-A6B2-C2DDFDA93B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0" t="39440" r="10801" b="8318"/>
          <a:stretch/>
        </p:blipFill>
        <p:spPr>
          <a:xfrm>
            <a:off x="5629568" y="1201846"/>
            <a:ext cx="2864189" cy="2850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6AB97E-F75C-406D-AFDC-6F0C4A5725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" r="19201" b="14300"/>
          <a:stretch/>
        </p:blipFill>
        <p:spPr>
          <a:xfrm>
            <a:off x="2483166" y="1192952"/>
            <a:ext cx="2496160" cy="3286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1301</Words>
  <Application>Microsoft Office PowerPoint</Application>
  <PresentationFormat>Экран (4:3)</PresentationFormat>
  <Paragraphs>59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Тема Office</vt:lpstr>
      <vt:lpstr>Муниципальное автономное дошкольное образовательное учреждение  детский сад  № 1 «Сказка» </vt:lpstr>
      <vt:lpstr>Цель:                                  Укрепление и сохранение здоровья детей посредством оздоровительных мероприятий в летний период.   Задачи:                                                                                      1.Реализование системы мероприятий, направленной на оздоровления и физическое развитие детей. 2. Создание условий для игровой деятельности детей. 3. Осуществление педагогического и медицинского просвещения родителей по вопросам воспитания и оздоровления детей в летний период. 4.Создание условий для предупреждение детского травматизма через реализацию различных форм деятельности. 5.Развитие физических качеств, накопление и обогащение двигательного опыта детей. 6.Формирование у воспитанников потребности в двигательной активности и физическом совершенствовании.  </vt:lpstr>
      <vt:lpstr>Принципы оздоровительной работы  1.Систематическое использование физкультурно-оздоровительных и закаливающих технологий. 2.Учет индивидуальных особенностей детей. 3.Положительный эмоциональный настрой детей. 4.Доступность используемых технологий. </vt:lpstr>
      <vt:lpstr>Утренняя гимнастика  как и все виды физических упражнений  проводится на свежем воздухе.   Физическую культуру рекомендуется проводить в первой половине дня до 11 часов.  В физкультурную деятельность необходимо включать беговые упражнения, упражнения для профилактики нарушений осанки и стопы, упражнения на совершенствование функций внешнего дыхания.  На прогулке в дни, когда не проводятся физическая культура и музыкальные занятия, рекомендуется включать подвижные игры большой интенсивности, игры-эстафеты, спортивные игры, игры-соревнования или бег в нарастающем темпе (дозировать в зависимости от возраста). Летом нужно уделять время для организации пеших прогулок , экскурсий. При организации прогулок необходимо соблюдать требования к одежде и обуви, и соблюдать питьевой режим.  Самостоятельная двигательная деятельность в основном реализуется во вторую половину дня. Для этого следует более широко использовать оборудование спортивных площадок и инвентаря на участках групп.   </vt:lpstr>
      <vt:lpstr>Физкультурно – оздоровительные:  утренняя гимнастика на свежем воздухе;                                                            занятия по физическому развитию;                                                             подвижные игры;                                                           спортивные праздники и развлечения;                                                           различные виды гимнастики;                                                           дневной сон с доступом свежего  воздуха.  Закаливающие:                            прогулки  на свежем воздухе;                                                          хождение босиком по массажным дорожкам;                                                          умывание холодной водой;                                                          обливание ног;                                                          обширное обливание;                                                          игры с водой;                                                          солнечные, световоздушные ванны;                                                          проветривание помещений.  Профилактические:  витаминотерапия – сок, фрукты и овощи в питании детей ежедневно.</vt:lpstr>
      <vt:lpstr>Утренняя гимнастика</vt:lpstr>
      <vt:lpstr> занятия по физическому развитию </vt:lpstr>
      <vt:lpstr>Подвижные игры</vt:lpstr>
      <vt:lpstr>Игровые упражнения</vt:lpstr>
      <vt:lpstr>Гимнастика пробуждения обеспечивает плавный переход от сна к бодрствованию, готовит к активной деятельности, помогает поднять настроение, мышечный тонус, а также обеспечивает профилактику нарушений осанки и плоскостопия. </vt:lpstr>
      <vt:lpstr>Гимнастика для глаз  укрепляет глазные мышцы; предупреждает утомление глаз;  снимает напряжение; является профилактикой нарушений зрения. </vt:lpstr>
      <vt:lpstr>Хождение босиком не только закаливает, но и действует благотворно на сосуды, сердце и другие органы. Эта процедура оказывает активное воздействие на точки стопы, ответственные за многие органы: почки, желудок, глаза, сердце, мозг . </vt:lpstr>
      <vt:lpstr>Основной целью закаливания  водой  является оздоровление и профилактика простудных и инфекционных заболеваний.   </vt:lpstr>
      <vt:lpstr>Игры с водой – это эффективный способ само терапии. Вода обладает психотерапевтическими свойствами, способствует релаксации, расслаблению, создаёт благоприятную почву для развития эмоциональной сферы, служит средством познания окружающего мира.  Игры с водой способствуют развитию координации движений в системе «глаз – рука»,  формированию сенсорных представления и приёмов логического мышления.  Игры с водой позволяют формировать способность к наблюдению, развивать навыки исследовательского поведения,  делать простые умозаключения, суждения, сравнивать, обобщать, устанавливать закономерности.</vt:lpstr>
      <vt:lpstr>Игры с воздухом  позволяют расширять функциональные возможности сердечно – сосудистой и дыхательной систем, укрепляют органы дыхания, позволяют научить  дышать при быстрой ходьбе и беге.  </vt:lpstr>
      <vt:lpstr>Воздушные ванны применяются с целью приучить детей к непосредственному соприкосновению поверхности тела с воздухом. Воздушные ванны способствуют улучшению работы терморегуляции (теплообразования и теплоотдачи), повышению тонуса мышц и выносливости сердечно - сосудистой системы, увеличению содержания гемоглобина и эритроцитов в крови и многим другим благоприятным сдвигам в организме. </vt:lpstr>
      <vt:lpstr>Витаминотерапия — это применение различного рода витаминов с целью профилактики и лечения некоторых заболеваний, а также для восполнения в организме недостатка в них.</vt:lpstr>
      <vt:lpstr>Возможности летнего периода для оздоровления детей велики, поэтому важно интересно и эффективно организовать каждый день жизни дошкольников в детском саду.  </vt:lpstr>
      <vt:lpstr> Список используемой литературы: 1. Воротилкина И. М. Физкультурно-оздоровительная работа в дошкольном образовательном учреждении: методическое пособие. – М. : Изд-во НЦ ЭНАС, 2004.   2. Куркина И. Здоровье - стиль жизни. Современные оздоровительные технологии в детских садах. – СПб. : Образовательные проекты. М. : НИИ школьные технологии. – 2008.   3. Матвеев C.B., Черпаченко С. А., Парамонова Г. Н. Оздоровление детей в детских дошкольных учреждениях средствами физического воспитания: Метод, рекомендации. СПб. : Изд-во ГТТМА, 2000.   4. Храмова И. И., Пахомова О. В. К вопросу о воспитании у дошкольников потребности в здоровом образе жизни // Современные образовательные направления в физической культуре: Сб. науч. тр. СПб. : Изд-во РГПУ им. А. И. Герцена, 2000.   Интернет- источники: 1. http://doshvozrast.ru/ozdorov/ozdorovlenie31.htm 2. 50ds.ru›sport/5477…zakalivaniya-v-usloviyakh…  3.rusarticles.com›…zakalivanie…detej-v-detskom-sadu… 4. http://womanadvice.ru/zakalivanie-detey-v-detskom-sadu#ixzz34Q7PcoBG  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детский сад комбинированного вида  № 1 «Сказка» </dc:title>
  <dc:creator>User</dc:creator>
  <cp:lastModifiedBy>User</cp:lastModifiedBy>
  <cp:revision>69</cp:revision>
  <dcterms:created xsi:type="dcterms:W3CDTF">2014-06-12T06:01:08Z</dcterms:created>
  <dcterms:modified xsi:type="dcterms:W3CDTF">2022-07-19T11:21:45Z</dcterms:modified>
</cp:coreProperties>
</file>