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4711" autoAdjust="0"/>
  </p:normalViewPr>
  <p:slideViewPr>
    <p:cSldViewPr snapToGrid="0">
      <p:cViewPr varScale="1">
        <p:scale>
          <a:sx n="76" d="100"/>
          <a:sy n="76" d="100"/>
        </p:scale>
        <p:origin x="9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Интерес к театрализованной деятельности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0.153</c:v>
                </c:pt>
                <c:pt idx="1">
                  <c:v>0.54</c:v>
                </c:pt>
                <c:pt idx="2" formatCode="0.00%">
                  <c:v>0.307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0.38500000000000001</c:v>
                </c:pt>
                <c:pt idx="1">
                  <c:v>0.61499999999999999</c:v>
                </c:pt>
                <c:pt idx="2" formatCode="0%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3292144"/>
        <c:axId val="293172768"/>
      </c:barChart>
      <c:catAx>
        <c:axId val="293292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172768"/>
        <c:crosses val="autoZero"/>
        <c:auto val="1"/>
        <c:lblAlgn val="ctr"/>
        <c:lblOffset val="100"/>
        <c:noMultiLvlLbl val="0"/>
      </c:catAx>
      <c:valAx>
        <c:axId val="29317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292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умение</a:t>
            </a:r>
            <a:r>
              <a:rPr lang="ru-RU" baseline="0"/>
              <a:t> давать оценку поступкам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</c:v>
                </c:pt>
                <c:pt idx="1">
                  <c:v>0.69199999999999995</c:v>
                </c:pt>
                <c:pt idx="2" formatCode="0.00%">
                  <c:v>0.308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0.23100000000000001</c:v>
                </c:pt>
                <c:pt idx="1">
                  <c:v>0.69199999999999995</c:v>
                </c:pt>
                <c:pt idx="2" formatCode="0%">
                  <c:v>7.6999999999999999E-2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3173552"/>
        <c:axId val="293173944"/>
      </c:barChart>
      <c:catAx>
        <c:axId val="29317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173944"/>
        <c:crosses val="autoZero"/>
        <c:auto val="1"/>
        <c:lblAlgn val="ctr"/>
        <c:lblOffset val="100"/>
        <c:noMultiLvlLbl val="0"/>
      </c:catAx>
      <c:valAx>
        <c:axId val="293173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17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Владение</a:t>
            </a:r>
            <a:r>
              <a:rPr lang="ru-RU" baseline="0"/>
              <a:t> выразительностью речи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</c:v>
                </c:pt>
                <c:pt idx="1">
                  <c:v>0.153</c:v>
                </c:pt>
                <c:pt idx="2" formatCode="0.00%">
                  <c:v>0.84699999999999998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0.23100000000000001</c:v>
                </c:pt>
                <c:pt idx="1">
                  <c:v>0.53800000000000003</c:v>
                </c:pt>
                <c:pt idx="2" formatCode="0%">
                  <c:v>0.23100000000000001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3174728"/>
        <c:axId val="293175120"/>
      </c:barChart>
      <c:catAx>
        <c:axId val="293174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175120"/>
        <c:crosses val="autoZero"/>
        <c:auto val="1"/>
        <c:lblAlgn val="ctr"/>
        <c:lblOffset val="100"/>
        <c:noMultiLvlLbl val="0"/>
      </c:catAx>
      <c:valAx>
        <c:axId val="29317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17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Понимание</a:t>
            </a:r>
            <a:r>
              <a:rPr lang="ru-RU" baseline="0"/>
              <a:t> эмоционального состояния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</c:v>
                </c:pt>
                <c:pt idx="1">
                  <c:v>0.23</c:v>
                </c:pt>
                <c:pt idx="2" formatCode="0.00%">
                  <c:v>0.77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7.6999999999999999E-2</c:v>
                </c:pt>
                <c:pt idx="1">
                  <c:v>0.77</c:v>
                </c:pt>
                <c:pt idx="2" formatCode="0%">
                  <c:v>0.155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3293712"/>
        <c:axId val="298318200"/>
      </c:barChart>
      <c:catAx>
        <c:axId val="29329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318200"/>
        <c:crosses val="autoZero"/>
        <c:auto val="1"/>
        <c:lblAlgn val="ctr"/>
        <c:lblOffset val="100"/>
        <c:noMultiLvlLbl val="0"/>
      </c:catAx>
      <c:valAx>
        <c:axId val="298318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293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Сопереживание</a:t>
            </a:r>
            <a:r>
              <a:rPr lang="ru-RU" baseline="0"/>
              <a:t> героям сказок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</c:v>
                </c:pt>
                <c:pt idx="1">
                  <c:v>0.69199999999999995</c:v>
                </c:pt>
                <c:pt idx="2" formatCode="0.00%">
                  <c:v>0.308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Лист1!$A$2:$A$4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0.23100000000000001</c:v>
                </c:pt>
                <c:pt idx="1">
                  <c:v>0.61499999999999999</c:v>
                </c:pt>
                <c:pt idx="2" formatCode="0%">
                  <c:v>0.154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8320552"/>
        <c:axId val="293294104"/>
      </c:barChart>
      <c:catAx>
        <c:axId val="298320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294104"/>
        <c:crosses val="autoZero"/>
        <c:auto val="1"/>
        <c:lblAlgn val="ctr"/>
        <c:lblOffset val="100"/>
        <c:noMultiLvlLbl val="0"/>
      </c:catAx>
      <c:valAx>
        <c:axId val="293294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8320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D1C57-00C8-4E90-8343-048EC85CD27E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A5169-F8FD-48F0-89F0-B08576747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4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C11CC-038C-41E2-9296-1DD604173EE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931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624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4313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8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624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4313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194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</p:spPr>
      </p:sp>
      <p:sp>
        <p:nvSpPr>
          <p:cNvPr id="6246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24313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599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1247-1EA1-4E3B-8E4A-F903F35EB8B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F25D-8B4A-440D-AA56-31E2CD2B124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63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1247-1EA1-4E3B-8E4A-F903F35EB8B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F25D-8B4A-440D-AA56-31E2CD2B1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273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1247-1EA1-4E3B-8E4A-F903F35EB8B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F25D-8B4A-440D-AA56-31E2CD2B1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1247-1EA1-4E3B-8E4A-F903F35EB8B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F25D-8B4A-440D-AA56-31E2CD2B124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124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1247-1EA1-4E3B-8E4A-F903F35EB8B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F25D-8B4A-440D-AA56-31E2CD2B1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51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1247-1EA1-4E3B-8E4A-F903F35EB8B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F25D-8B4A-440D-AA56-31E2CD2B124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2830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1247-1EA1-4E3B-8E4A-F903F35EB8B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F25D-8B4A-440D-AA56-31E2CD2B1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04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1247-1EA1-4E3B-8E4A-F903F35EB8B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F25D-8B4A-440D-AA56-31E2CD2B1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637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1247-1EA1-4E3B-8E4A-F903F35EB8B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F25D-8B4A-440D-AA56-31E2CD2B1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321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09601" y="128588"/>
            <a:ext cx="10970684" cy="14335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1" y="1600200"/>
            <a:ext cx="5382684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5484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1" y="3938589"/>
            <a:ext cx="5382684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5484" y="3938589"/>
            <a:ext cx="53848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>
          <a:xfrm>
            <a:off x="609601" y="6356350"/>
            <a:ext cx="2842684" cy="363538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>
          <a:xfrm>
            <a:off x="8737601" y="6356350"/>
            <a:ext cx="2842684" cy="363538"/>
          </a:xfrm>
        </p:spPr>
        <p:txBody>
          <a:bodyPr/>
          <a:lstStyle>
            <a:lvl1pPr>
              <a:defRPr/>
            </a:lvl1pPr>
          </a:lstStyle>
          <a:p>
            <a:fld id="{DBE20700-0BE3-412A-9BE4-DC16809458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054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1247-1EA1-4E3B-8E4A-F903F35EB8B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F25D-8B4A-440D-AA56-31E2CD2B1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950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1247-1EA1-4E3B-8E4A-F903F35EB8B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F25D-8B4A-440D-AA56-31E2CD2B1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92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1247-1EA1-4E3B-8E4A-F903F35EB8B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F25D-8B4A-440D-AA56-31E2CD2B1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1247-1EA1-4E3B-8E4A-F903F35EB8B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F25D-8B4A-440D-AA56-31E2CD2B1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07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1247-1EA1-4E3B-8E4A-F903F35EB8B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F25D-8B4A-440D-AA56-31E2CD2B1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120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1247-1EA1-4E3B-8E4A-F903F35EB8B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F25D-8B4A-440D-AA56-31E2CD2B1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28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1247-1EA1-4E3B-8E4A-F903F35EB8B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F25D-8B4A-440D-AA56-31E2CD2B1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70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1247-1EA1-4E3B-8E4A-F903F35EB8B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2F25D-8B4A-440D-AA56-31E2CD2B1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101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47C1247-1EA1-4E3B-8E4A-F903F35EB8B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B92F25D-8B4A-440D-AA56-31E2CD2B12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13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jpe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.jpeg"/><Relationship Id="rId7" Type="http://schemas.openxmlformats.org/officeDocument/2006/relationships/image" Target="../media/image3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jpe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.jpeg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jpe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jpe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notesSlide" Target="../notesSlides/notesSlide3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:\Мои рисунки\50ded13bf3758a24e387a4eeb33d12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4346" y="1741136"/>
            <a:ext cx="657225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642919"/>
            <a:ext cx="7772400" cy="18121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2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опыта работы</a:t>
            </a:r>
            <a:r>
              <a:rPr lang="ru-RU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«Театрализованная деятельность, как средство всестороннего развития дошкольника»</a:t>
            </a:r>
            <a:r>
              <a:rPr lang="ru-RU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27726" y="5841648"/>
            <a:ext cx="4271375" cy="35719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 </a:t>
            </a:r>
          </a:p>
          <a:p>
            <a:r>
              <a:rPr lang="ru-RU" sz="2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Можнова</a:t>
            </a: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Наталья Викторовна</a:t>
            </a: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82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1\Мои документы\Мои рисунки\фоны\free_animated_backgrounds_powerpoint_present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686631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167042" y="1357298"/>
            <a:ext cx="6286544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«В сказочной стране Математики»</a:t>
            </a: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2952728" y="142852"/>
            <a:ext cx="6286544" cy="1143008"/>
          </a:xfrm>
          <a:prstGeom prst="wave">
            <a:avLst>
              <a:gd name="adj1" fmla="val 12500"/>
              <a:gd name="adj2" fmla="val 253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Театрализованные постановки</a:t>
            </a:r>
            <a:b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I:\проекты\проект развитие речи посредством театрализации\материалы на проект\фото\IMG_00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496" y="2143116"/>
            <a:ext cx="3357586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:\проекты\проект развитие речи посредством театрализации\материалы на проект\фото\IMG_00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844" y="3571877"/>
            <a:ext cx="3587750" cy="2690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:\проекты\проект развитие речи посредством театрализации\материалы на проект\фото\IMG_00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24629" y="4714884"/>
            <a:ext cx="2787641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043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1\Мои документы\Мои рисунки\фоны\free_animated_backgrounds_powerpoint_present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6866313"/>
          </a:xfrm>
          <a:prstGeom prst="rect">
            <a:avLst/>
          </a:prstGeom>
          <a:noFill/>
        </p:spPr>
      </p:pic>
      <p:pic>
        <p:nvPicPr>
          <p:cNvPr id="5" name="Рисунок 4" descr="I:\проекты\проект развитие речи посредством театрализации\материалы на проект\фото\Новая папка\DSC03118.JPG"/>
          <p:cNvPicPr/>
          <p:nvPr/>
        </p:nvPicPr>
        <p:blipFill>
          <a:blip r:embed="rId3" cstate="print"/>
          <a:srcRect r="7266"/>
          <a:stretch>
            <a:fillRect/>
          </a:stretch>
        </p:blipFill>
        <p:spPr bwMode="auto">
          <a:xfrm>
            <a:off x="2095472" y="1357298"/>
            <a:ext cx="342902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:\проекты\проект развитие речи посредством театрализации\материалы на проект\фото\Новая папка\20171124_1056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3124" y="1214422"/>
            <a:ext cx="428628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:\проекты\проект развитие речи посредством театрализации\материалы на проект\фото\IMG-20180228-WA000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24034" y="3929066"/>
            <a:ext cx="378621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:\проекты\проект развитие речи посредством театрализации\материалы на проект\фото\IMG-20180228-WA0006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643446"/>
            <a:ext cx="3405188" cy="2087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167042" y="428604"/>
            <a:ext cx="6286544" cy="7143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«Терем, терем, теремок»</a:t>
            </a:r>
          </a:p>
        </p:txBody>
      </p:sp>
    </p:spTree>
    <p:extLst>
      <p:ext uri="{BB962C8B-B14F-4D97-AF65-F5344CB8AC3E}">
        <p14:creationId xmlns:p14="http://schemas.microsoft.com/office/powerpoint/2010/main" val="1486921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Documents and Settings\1\Мои документы\Мои рисунки\фоны\free_animated_backgrounds_powerpoint_presentati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-1"/>
            <a:ext cx="9144000" cy="6866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00042"/>
            <a:ext cx="8229600" cy="42862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Беседы и консультации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942013" y="335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919289" y="5916614"/>
          <a:ext cx="941387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4" imgW="941760" imgH="941760" progId="CorelDRAW.Graphic.13">
                  <p:embed/>
                </p:oleObj>
              </mc:Choice>
              <mc:Fallback>
                <p:oleObj name="CorelDRAW" r:id="rId4" imgW="941760" imgH="941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5916614"/>
                        <a:ext cx="941387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2"/>
          <p:cNvSpPr txBox="1">
            <a:spLocks/>
          </p:cNvSpPr>
          <p:nvPr/>
        </p:nvSpPr>
        <p:spPr>
          <a:xfrm>
            <a:off x="1981200" y="142852"/>
            <a:ext cx="8229600" cy="928694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b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D:\проекты\инновационная площадка\клубы 2018 - 19\CIMG688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495" y="2345054"/>
            <a:ext cx="3914517" cy="2965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77" y="2345054"/>
            <a:ext cx="3954641" cy="2965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20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Documents and Settings\1\Мои документы\Мои рисунки\фоны\free_animated_backgrounds_powerpoint_presentati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-1"/>
            <a:ext cx="9144000" cy="6866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1020" y="638827"/>
            <a:ext cx="4519918" cy="23446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Совместная театрализованная деятельность</a:t>
            </a:r>
            <a:br>
              <a:rPr lang="ru-RU" sz="28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перевести родителей от наблюдателя за игровыми действиями к прямому включению в процесс театральной деятельности в детском саду, к построению взаимоотношений, основанных на принципах уважения, доверия, открытости, улучшению взаимоотношений между детьми и взрослыми, перейти к систематическому</a:t>
            </a:r>
            <a:r>
              <a:rPr lang="ru-RU" sz="1600" b="1" cap="none" dirty="0" smtClean="0"/>
              <a:t>, </a:t>
            </a:r>
            <a:r>
              <a:rPr lang="ru-RU" sz="16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содержательному, эмоционально наполненному досугу.</a:t>
            </a:r>
            <a:endParaRPr lang="ru-RU" sz="1600" b="1" cap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942013" y="335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919289" y="5916614"/>
          <a:ext cx="941387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orelDRAW" r:id="rId4" imgW="941760" imgH="941760" progId="CorelDRAW.Graphic.13">
                  <p:embed/>
                </p:oleObj>
              </mc:Choice>
              <mc:Fallback>
                <p:oleObj name="CorelDRAW" r:id="rId4" imgW="941760" imgH="941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5916614"/>
                        <a:ext cx="941387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2"/>
          <p:cNvSpPr txBox="1">
            <a:spLocks/>
          </p:cNvSpPr>
          <p:nvPr/>
        </p:nvSpPr>
        <p:spPr>
          <a:xfrm>
            <a:off x="1981200" y="142852"/>
            <a:ext cx="8229600" cy="928694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b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D:\проекты\инновационная площадка\клубы 2018 - 19\CIMG688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8" t="23595"/>
          <a:stretch/>
        </p:blipFill>
        <p:spPr bwMode="auto">
          <a:xfrm>
            <a:off x="6115050" y="1265091"/>
            <a:ext cx="4429126" cy="3396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710" y="4039986"/>
            <a:ext cx="3804465" cy="2853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05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Documents and Settings\1\Мои документы\Мои рисунки\фоны\free_animated_backgrounds_powerpoint_presentati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-1"/>
            <a:ext cx="9144000" cy="6866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042" y="375781"/>
            <a:ext cx="4283134" cy="275953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Театральные экспромты</a:t>
            </a:r>
            <a:br>
              <a:rPr lang="ru-RU" sz="28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Театральная</a:t>
            </a:r>
            <a:r>
              <a:rPr lang="ru-RU" sz="2400" dirty="0" smtClean="0"/>
              <a:t> </a:t>
            </a:r>
            <a:r>
              <a:rPr lang="ru-RU" sz="16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Сценка-экспромт (моментальный спектакль) – сценка, которая проводится без предварительной подготовки. Это одно из самых универсальных средств развлечения и сближения людей, при минимальной трате времени на подготовку — максимальная отдача в виде удовольствия. Экспромты позволяют развить творческое воображение, актерские способности, коммуникативные навыки.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942013" y="335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919289" y="5916614"/>
          <a:ext cx="941387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CorelDRAW" r:id="rId4" imgW="941760" imgH="941760" progId="CorelDRAW.Graphic.13">
                  <p:embed/>
                </p:oleObj>
              </mc:Choice>
              <mc:Fallback>
                <p:oleObj name="CorelDRAW" r:id="rId4" imgW="941760" imgH="941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5916614"/>
                        <a:ext cx="941387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2"/>
          <p:cNvSpPr txBox="1">
            <a:spLocks/>
          </p:cNvSpPr>
          <p:nvPr/>
        </p:nvSpPr>
        <p:spPr>
          <a:xfrm>
            <a:off x="1981200" y="142852"/>
            <a:ext cx="8229600" cy="928694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b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FF0000"/>
              </a:solidFill>
            </a:endParaRPr>
          </a:p>
        </p:txBody>
      </p:sp>
      <p:pic>
        <p:nvPicPr>
          <p:cNvPr id="12" name="Рисунок 11" descr="D:\проекты\инновационная площадка\клубы 2018 - 19\CIMG7666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t="18253"/>
          <a:stretch/>
        </p:blipFill>
        <p:spPr bwMode="auto">
          <a:xfrm>
            <a:off x="6074047" y="3613150"/>
            <a:ext cx="4615319" cy="3181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D:\проекты\инновационная площадка\клубы 2018 - 19\CIMG769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24581" b="13020"/>
          <a:stretch/>
        </p:blipFill>
        <p:spPr bwMode="auto">
          <a:xfrm>
            <a:off x="5883710" y="937660"/>
            <a:ext cx="4784290" cy="2387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D:\проекты\инновационная площадка\клубы 2018 - 19\CIMG7680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6" t="30775" r="16979" b="9335"/>
          <a:stretch/>
        </p:blipFill>
        <p:spPr bwMode="auto">
          <a:xfrm>
            <a:off x="1689041" y="3777169"/>
            <a:ext cx="4219966" cy="3068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68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Documents and Settings\1\Мои документы\Мои рисунки\фоны\free_animated_backgrounds_powerpoint_presentati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-1"/>
            <a:ext cx="9144000" cy="6866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252" y="1000659"/>
            <a:ext cx="4894262" cy="1844617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Сказки-</a:t>
            </a:r>
            <a:r>
              <a:rPr lang="ru-RU" sz="3100" b="1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шумелки</a:t>
            </a:r>
            <a:r>
              <a:rPr lang="ru-RU" sz="16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Шумовое оформление сказок -это озвучивание роли какого - либо персонажа сказки на музыкальных инструментах и подручных материалов: пакеты, калька, щетки, ведра, и т.д. Дети </a:t>
            </a:r>
            <a:r>
              <a:rPr lang="ru-RU" sz="18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родители не </a:t>
            </a:r>
            <a:r>
              <a:rPr lang="ru-RU" sz="18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знакомятся с сюжетом сказки, но и участвуют в нем, а значит знакомятся с музыкальными инструментами, их звучанием. Занятия посвященные театральному искусству с помощью звуковых предметов - это эффективные, веселые упражнения для слухового восприятия, развития мелкой моторики, памяти, эстетического вкуса, внимания и фантазии, а также развития речи детей.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942013" y="335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919289" y="5916614"/>
          <a:ext cx="941387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orelDRAW" r:id="rId4" imgW="941760" imgH="941760" progId="CorelDRAW.Graphic.13">
                  <p:embed/>
                </p:oleObj>
              </mc:Choice>
              <mc:Fallback>
                <p:oleObj name="CorelDRAW" r:id="rId4" imgW="941760" imgH="941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5916614"/>
                        <a:ext cx="941387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2"/>
          <p:cNvSpPr txBox="1">
            <a:spLocks/>
          </p:cNvSpPr>
          <p:nvPr/>
        </p:nvSpPr>
        <p:spPr>
          <a:xfrm>
            <a:off x="1981200" y="142852"/>
            <a:ext cx="8229600" cy="928694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b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FF0000"/>
              </a:solidFill>
            </a:endParaRPr>
          </a:p>
        </p:txBody>
      </p:sp>
      <p:pic>
        <p:nvPicPr>
          <p:cNvPr id="15" name="Рисунок 14" descr="G:\клубы 2020\IMG_20191127_163508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t="23054" b="21451"/>
          <a:stretch/>
        </p:blipFill>
        <p:spPr bwMode="auto">
          <a:xfrm>
            <a:off x="6288338" y="1371052"/>
            <a:ext cx="4217487" cy="1986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G:\клубы 2020\IMG_20191127_163751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18" b="20238"/>
          <a:stretch/>
        </p:blipFill>
        <p:spPr bwMode="auto">
          <a:xfrm>
            <a:off x="1781502" y="4471791"/>
            <a:ext cx="3942894" cy="2386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G:\клубы 2020\IMG_20191127_165120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4" r="24873" b="17743"/>
          <a:stretch/>
        </p:blipFill>
        <p:spPr bwMode="auto">
          <a:xfrm>
            <a:off x="6279933" y="3634350"/>
            <a:ext cx="4388067" cy="295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71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C:\Documents and Settings\1\Мои документы\Мои рисунки\фоны\free_animated_backgrounds_powerpoint_presentati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-1"/>
            <a:ext cx="9144000" cy="68663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252" y="826719"/>
            <a:ext cx="4894262" cy="201855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Театральные этюды</a:t>
            </a:r>
            <a:r>
              <a:rPr lang="ru-RU" sz="16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none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над этюдами развивает умение действовать в условиях вымысла и общаться, реагируя на поведение партнёра; формирует навыки конструктивного взаимодействия, так как идёт близкая работа в парах, проигрываются ситуации из жизни или разыгрываются картины из сказок.</a:t>
            </a:r>
            <a:endParaRPr lang="ru-RU" sz="2000" b="1" cap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72175" y="3246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942013" y="33575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1919289" y="5916614"/>
          <a:ext cx="941387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CorelDRAW" r:id="rId4" imgW="941760" imgH="941760" progId="CorelDRAW.Graphic.13">
                  <p:embed/>
                </p:oleObj>
              </mc:Choice>
              <mc:Fallback>
                <p:oleObj name="CorelDRAW" r:id="rId4" imgW="941760" imgH="941760" progId="CorelDRAW.Graphic.1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9289" y="5916614"/>
                        <a:ext cx="941387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2"/>
          <p:cNvSpPr txBox="1">
            <a:spLocks/>
          </p:cNvSpPr>
          <p:nvPr/>
        </p:nvSpPr>
        <p:spPr>
          <a:xfrm>
            <a:off x="1981200" y="142852"/>
            <a:ext cx="8229600" cy="928694"/>
          </a:xfrm>
          <a:prstGeom prst="wave">
            <a:avLst>
              <a:gd name="adj1" fmla="val 12500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br>
              <a:rPr lang="ru-RU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" t="18265" r="20228" b="24566"/>
          <a:stretch/>
        </p:blipFill>
        <p:spPr>
          <a:xfrm>
            <a:off x="1556252" y="3801606"/>
            <a:ext cx="5442777" cy="2994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7" t="30564" r="9680" b="395"/>
          <a:stretch/>
        </p:blipFill>
        <p:spPr>
          <a:xfrm>
            <a:off x="6952198" y="1187008"/>
            <a:ext cx="3622140" cy="3660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07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:\Documents and Settings\1\Мои документы\Мои рисунки\фоны\free_animated_backgrounds_powerpoint_presentatio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66313"/>
          </a:xfrm>
          <a:prstGeom prst="rect">
            <a:avLst/>
          </a:prstGeom>
          <a:noFill/>
        </p:spPr>
      </p:pic>
      <p:sp>
        <p:nvSpPr>
          <p:cNvPr id="614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884364" y="128588"/>
            <a:ext cx="8612448" cy="1433512"/>
          </a:xfrm>
          <a:ln/>
        </p:spPr>
        <p:txBody>
          <a:bodyPr/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</a:rPr>
              <a:t>Результативность опыта работы</a:t>
            </a:r>
            <a:endParaRPr lang="ru-RU" sz="4000" b="1" cap="none" dirty="0">
              <a:solidFill>
                <a:schemeClr val="bg1"/>
              </a:solidFill>
            </a:endParaRPr>
          </a:p>
        </p:txBody>
      </p:sp>
      <p:graphicFrame>
        <p:nvGraphicFramePr>
          <p:cNvPr id="6144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803651" y="2540000"/>
          <a:ext cx="3905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Диаграмма" r:id="rId5" imgW="1333567" imgH="914299" progId="MSGraph.Chart.8">
                  <p:embed followColorScheme="full"/>
                </p:oleObj>
              </mc:Choice>
              <mc:Fallback>
                <p:oleObj name="Диаграмма" r:id="rId5" imgW="1333567" imgH="91429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51" y="2540000"/>
                        <a:ext cx="3905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224338" y="4140201"/>
            <a:ext cx="1619250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400" b="1">
              <a:solidFill>
                <a:srgbClr val="DC2300"/>
              </a:solidFill>
              <a:latin typeface="Calibri" pitchFamily="32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684589" y="2058989"/>
            <a:ext cx="1260475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400" b="1">
              <a:solidFill>
                <a:srgbClr val="DC2300"/>
              </a:solidFill>
              <a:latin typeface="Calibri" pitchFamily="32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884364" y="2149475"/>
            <a:ext cx="1260475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400" b="1">
              <a:solidFill>
                <a:srgbClr val="DC2300"/>
              </a:solidFill>
              <a:latin typeface="Calibri" pitchFamily="32" charset="0"/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8904289" y="4995864"/>
            <a:ext cx="1260475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400" b="1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8543926" y="3600450"/>
            <a:ext cx="1260475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400" b="1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72377" y="1556631"/>
            <a:ext cx="4024422" cy="485122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819277504"/>
              </p:ext>
            </p:extLst>
          </p:nvPr>
        </p:nvGraphicFramePr>
        <p:xfrm>
          <a:off x="1968926" y="1808047"/>
          <a:ext cx="3431324" cy="435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5" name="Скругленный прямоугольник 24"/>
          <p:cNvSpPr/>
          <p:nvPr/>
        </p:nvSpPr>
        <p:spPr>
          <a:xfrm>
            <a:off x="6203952" y="1556631"/>
            <a:ext cx="4024422" cy="485122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3344482074"/>
              </p:ext>
            </p:extLst>
          </p:nvPr>
        </p:nvGraphicFramePr>
        <p:xfrm>
          <a:off x="6542949" y="1835475"/>
          <a:ext cx="3346428" cy="4293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322845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:\Documents and Settings\1\Мои документы\Мои рисунки\фоны\free_animated_backgrounds_powerpoint_presentatio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66313"/>
          </a:xfrm>
          <a:prstGeom prst="rect">
            <a:avLst/>
          </a:prstGeom>
          <a:noFill/>
        </p:spPr>
      </p:pic>
      <p:sp>
        <p:nvSpPr>
          <p:cNvPr id="614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884364" y="128588"/>
            <a:ext cx="8612448" cy="1433512"/>
          </a:xfrm>
          <a:ln/>
        </p:spPr>
        <p:txBody>
          <a:bodyPr/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</a:rPr>
              <a:t>Результативность опыта работы</a:t>
            </a:r>
            <a:endParaRPr lang="ru-RU" sz="4000" b="1" cap="none" dirty="0">
              <a:solidFill>
                <a:schemeClr val="bg1"/>
              </a:solidFill>
            </a:endParaRPr>
          </a:p>
        </p:txBody>
      </p:sp>
      <p:graphicFrame>
        <p:nvGraphicFramePr>
          <p:cNvPr id="6144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803651" y="2540000"/>
          <a:ext cx="3905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Диаграмма" r:id="rId5" imgW="1333567" imgH="914299" progId="MSGraph.Chart.8">
                  <p:embed followColorScheme="full"/>
                </p:oleObj>
              </mc:Choice>
              <mc:Fallback>
                <p:oleObj name="Диаграмма" r:id="rId5" imgW="1333567" imgH="91429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51" y="2540000"/>
                        <a:ext cx="3905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224338" y="4140201"/>
            <a:ext cx="1619250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400" b="1">
              <a:solidFill>
                <a:srgbClr val="DC2300"/>
              </a:solidFill>
              <a:latin typeface="Calibri" pitchFamily="32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684589" y="2058989"/>
            <a:ext cx="1260475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400" b="1">
              <a:solidFill>
                <a:srgbClr val="DC2300"/>
              </a:solidFill>
              <a:latin typeface="Calibri" pitchFamily="32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884364" y="2149475"/>
            <a:ext cx="1260475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400" b="1">
              <a:solidFill>
                <a:srgbClr val="DC2300"/>
              </a:solidFill>
              <a:latin typeface="Calibri" pitchFamily="32" charset="0"/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8904289" y="4995864"/>
            <a:ext cx="1260475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400" b="1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8543926" y="3600450"/>
            <a:ext cx="1260475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400" b="1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72377" y="1556631"/>
            <a:ext cx="4024422" cy="485122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203952" y="1556631"/>
            <a:ext cx="4024422" cy="485122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471310640"/>
              </p:ext>
            </p:extLst>
          </p:nvPr>
        </p:nvGraphicFramePr>
        <p:xfrm>
          <a:off x="1791398" y="1800029"/>
          <a:ext cx="3557216" cy="426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180526793"/>
              </p:ext>
            </p:extLst>
          </p:nvPr>
        </p:nvGraphicFramePr>
        <p:xfrm>
          <a:off x="6360155" y="1699820"/>
          <a:ext cx="3572985" cy="4350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3038825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C:\Documents and Settings\1\Мои документы\Мои рисунки\фоны\free_animated_backgrounds_powerpoint_presentation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66313"/>
          </a:xfrm>
          <a:prstGeom prst="rect">
            <a:avLst/>
          </a:prstGeom>
          <a:noFill/>
        </p:spPr>
      </p:pic>
      <p:sp>
        <p:nvSpPr>
          <p:cNvPr id="614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884364" y="128588"/>
            <a:ext cx="8612448" cy="1433512"/>
          </a:xfrm>
          <a:ln/>
        </p:spPr>
        <p:txBody>
          <a:bodyPr/>
          <a:lstStyle/>
          <a:p>
            <a:pPr algn="ctr"/>
            <a:r>
              <a:rPr lang="ru-RU" sz="4000" b="1" cap="none" dirty="0" smtClean="0">
                <a:solidFill>
                  <a:schemeClr val="bg1"/>
                </a:solidFill>
              </a:rPr>
              <a:t>Результативность опыта работы</a:t>
            </a:r>
            <a:endParaRPr lang="ru-RU" sz="4000" b="1" cap="none" dirty="0">
              <a:solidFill>
                <a:schemeClr val="bg1"/>
              </a:solidFill>
            </a:endParaRPr>
          </a:p>
        </p:txBody>
      </p:sp>
      <p:graphicFrame>
        <p:nvGraphicFramePr>
          <p:cNvPr id="6144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803651" y="2540000"/>
          <a:ext cx="39052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Диаграмма" r:id="rId5" imgW="1333567" imgH="914299" progId="MSGraph.Chart.8">
                  <p:embed followColorScheme="full"/>
                </p:oleObj>
              </mc:Choice>
              <mc:Fallback>
                <p:oleObj name="Диаграмма" r:id="rId5" imgW="1333567" imgH="91429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651" y="2540000"/>
                        <a:ext cx="390525" cy="30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4224338" y="4140201"/>
            <a:ext cx="1619250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400" b="1">
              <a:solidFill>
                <a:srgbClr val="DC2300"/>
              </a:solidFill>
              <a:latin typeface="Calibri" pitchFamily="32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684589" y="2058989"/>
            <a:ext cx="1260475" cy="763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400" b="1">
              <a:solidFill>
                <a:srgbClr val="DC2300"/>
              </a:solidFill>
              <a:latin typeface="Calibri" pitchFamily="32" charset="0"/>
            </a:endParaRP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884364" y="2149475"/>
            <a:ext cx="1260475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400" b="1">
              <a:solidFill>
                <a:srgbClr val="DC2300"/>
              </a:solidFill>
              <a:latin typeface="Calibri" pitchFamily="32" charset="0"/>
            </a:endParaRP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8543926" y="3600450"/>
            <a:ext cx="1260475" cy="763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400" b="1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83789" y="1788594"/>
            <a:ext cx="4024422" cy="485122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765331948"/>
              </p:ext>
            </p:extLst>
          </p:nvPr>
        </p:nvGraphicFramePr>
        <p:xfrm>
          <a:off x="4401290" y="1904394"/>
          <a:ext cx="3427477" cy="4452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831943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1\Мои документы\Мои рисунки\фоны\purple-fl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17949"/>
            <a:ext cx="9060493" cy="550832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2238348" y="142852"/>
            <a:ext cx="7500990" cy="78581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опыта работы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8282" y="1071548"/>
            <a:ext cx="84704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современном обществе инновационных цифровых технологий игровую деятельность детей все чаще заменяет компьютер и телевидение. В связи с тем, что эта тенденция увеличивается с каждым годом, в последнее время наблюдается увеличение детей с нарушением связной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речи, а в следствии этого коммуникативной и эмоциональной сферы.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Одно из важных приобретений ребенка при обучении в дошкольном образовательном учреждении является овладение родным языком, поскольку именно дошкольный возраст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сензитивен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усвоения речи. В связи с этим, в процессе современного дошкольного образования речевое развитие детей рассматривается как общая основа воспитания и обучения.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Как известно, игра – это ведущий вид деятельности дошкольника.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Театральные игры имеют влияние не только на воспитательное значение в формировании личности, но и являются важным фактором, стимулирующим развитие связной речи, ее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выразительности, развитие социальных навыков поведения, приобщает его к духовным ценностям, развивает память, мышление воображение, внимание, позволяет обогащать и активизировать словарь детей.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241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1\Мои документы\Мои рисунки\фоны\purple-fl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156559" y="357167"/>
            <a:ext cx="6087649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0154" y="212943"/>
            <a:ext cx="7538560" cy="826718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Театрализованная деятельность</a:t>
            </a:r>
            <a:endParaRPr lang="ru-RU" sz="3200" cap="none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38282" y="1500174"/>
            <a:ext cx="8786874" cy="47863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4268" y="1603498"/>
            <a:ext cx="8470887" cy="3825766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Позволяет детям почувствовать себя исследователями;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Развивает творческие и познавательные способности детей;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Помогает охватить все уровни воспитательной деятельности, начиная с семьи;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Позволяет задействовать различные виды деятельности детей;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Помогает раскрывать возможности каждого ребенка.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02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:\Мои рисунки\50ded13bf3758a24e387a4eeb33d120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6976" y="1357298"/>
            <a:ext cx="6572250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10000" y="142852"/>
            <a:ext cx="4572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FFFF00"/>
                </a:solidFill>
              </a:rPr>
              <a:t>Спасибо за внимание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1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1\Мои документы\Мои рисунки\фоны\purple-fl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238480" y="142852"/>
            <a:ext cx="5286412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опыта работы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1224" y="785796"/>
            <a:ext cx="71260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Всестороннее развитие личности дошкольника посредством театрализованной деятельности</a:t>
            </a:r>
            <a:endParaRPr lang="ru-RU" sz="23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8480" y="1571612"/>
            <a:ext cx="5286412" cy="57150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опыта работы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0" y="2214556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Образовательные: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Продолжать активизировать и уточнять словарь детей, расширять словарный запас.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Совершенствовать диалогическую и монологическую формы речи.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Совершенствовать умение составлять небольшие рассказы, сказки из личного опыта, используя кукол.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Закреплять навыки импровизации диалогов действующих лиц в хорошо знакомых сказках.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Совершенствовать навыки коллективного сочинения рассказов из личного опыта с использованием театральных кукол.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Совершенствовать всесторонне развитие творческих способностей детей средствами театрального искусства.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Развивающие:</a:t>
            </a:r>
            <a:r>
              <a:rPr lang="ru-RU" sz="1600" dirty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творческую самостоятельность в создании художественного образа, используя для этой цели игровые, песенные, танцевальные импровизации.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2A2A3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представление о нравственных качествах человека, эмоциональное осознание самого себя.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культуру речевого общения.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Поддерживать инициативу детей в индивидуальных и коллективных импровизациях на детских музыкальных инструментах, сопровождающих кукольные спектакли и драматизации. </a:t>
            </a:r>
            <a:endParaRPr lang="ru-RU" sz="1600" dirty="0">
              <a:solidFill>
                <a:srgbClr val="2A2A3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2A2A3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устойчивый интерес к театральной игровой деятельности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7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Documents and Settings\1\Мои документы\Мои рисунки\фоны\purple-fl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1809750" y="214291"/>
            <a:ext cx="8858250" cy="928687"/>
          </a:xfrm>
          <a:prstGeom prst="ribbon2">
            <a:avLst>
              <a:gd name="adj1" fmla="val 16667"/>
              <a:gd name="adj2" fmla="val 75000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Times New Roman" pitchFamily="16" charset="0"/>
              </a:rPr>
              <a:t>            Направления работы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7381885" y="2643182"/>
            <a:ext cx="3143273" cy="36433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>
              <a:buClr>
                <a:srgbClr val="FFFFFF"/>
              </a:buClr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Выступление на  педсоветах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FFFF"/>
              </a:buClr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Выступления на семинарах-практикумах</a:t>
            </a:r>
          </a:p>
          <a:p>
            <a:pPr>
              <a:buClr>
                <a:srgbClr val="FFFFFF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Консультирование</a:t>
            </a:r>
          </a:p>
          <a:p>
            <a:pPr>
              <a:buClr>
                <a:srgbClr val="FFFFFF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обобщенного опыта на интернет ресурсах (сайт)</a:t>
            </a: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024063" y="2000251"/>
            <a:ext cx="2284412" cy="569913"/>
            <a:chOff x="315" y="1260"/>
            <a:chExt cx="1439" cy="359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15" y="1260"/>
              <a:ext cx="1440" cy="360"/>
            </a:xfrm>
            <a:prstGeom prst="rect">
              <a:avLst/>
            </a:prstGeom>
            <a:solidFill>
              <a:srgbClr val="FF6699"/>
            </a:solidFill>
            <a:ln w="3168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15" y="1260"/>
              <a:ext cx="1440" cy="3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64080" tIns="36720" rIns="64080" bIns="36720" anchor="ctr"/>
            <a:lstStyle/>
            <a:p>
              <a:pPr algn="ctr">
                <a:lnSpc>
                  <a:spcPct val="90000"/>
                </a:lnSpc>
                <a:spcAft>
                  <a:spcPts val="875"/>
                </a:spcAft>
                <a:tabLst>
                  <a:tab pos="723900" algn="l"/>
                  <a:tab pos="1447800" algn="l"/>
                  <a:tab pos="2171700" algn="l"/>
                </a:tabLst>
              </a:pPr>
              <a:r>
                <a:rPr lang="ru-RU" sz="2000" b="1" dirty="0">
                  <a:solidFill>
                    <a:srgbClr val="FF0000"/>
                  </a:solidFill>
                  <a:latin typeface="Calibri" pitchFamily="32" charset="0"/>
                </a:rPr>
                <a:t>Работа с детьми</a:t>
              </a: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667251" y="2000251"/>
            <a:ext cx="2784475" cy="569913"/>
            <a:chOff x="1980" y="1260"/>
            <a:chExt cx="1754" cy="359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980" y="1260"/>
              <a:ext cx="1755" cy="360"/>
            </a:xfrm>
            <a:prstGeom prst="rect">
              <a:avLst/>
            </a:prstGeom>
            <a:solidFill>
              <a:srgbClr val="FFC000"/>
            </a:solidFill>
            <a:ln w="31680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980" y="1260"/>
              <a:ext cx="1755" cy="36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64080" tIns="36720" rIns="64080" bIns="36720" anchor="ctr"/>
            <a:lstStyle/>
            <a:p>
              <a:pPr algn="ctr">
                <a:lnSpc>
                  <a:spcPct val="90000"/>
                </a:lnSpc>
                <a:spcAft>
                  <a:spcPts val="875"/>
                </a:spcAft>
                <a:tabLst>
                  <a:tab pos="723900" algn="l"/>
                  <a:tab pos="1447800" algn="l"/>
                  <a:tab pos="2171700" algn="l"/>
                </a:tabLst>
              </a:pPr>
              <a:r>
                <a:rPr lang="ru-RU" sz="2000" b="1" dirty="0">
                  <a:solidFill>
                    <a:srgbClr val="0070C0"/>
                  </a:solidFill>
                  <a:latin typeface="Calibri" pitchFamily="32" charset="0"/>
                </a:rPr>
                <a:t>Работа с родителями</a:t>
              </a: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7810500" y="2000251"/>
            <a:ext cx="2355850" cy="569913"/>
            <a:chOff x="3960" y="1260"/>
            <a:chExt cx="1484" cy="359"/>
          </a:xfrm>
        </p:grpSpPr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3960" y="1260"/>
              <a:ext cx="1485" cy="36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960" y="1260"/>
              <a:ext cx="1485" cy="36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85320" tIns="48600" rIns="85320" bIns="48600" anchor="ctr"/>
            <a:lstStyle/>
            <a:p>
              <a:pPr algn="ctr">
                <a:lnSpc>
                  <a:spcPct val="90000"/>
                </a:lnSpc>
                <a:spcAft>
                  <a:spcPts val="875"/>
                </a:spcAft>
                <a:tabLst>
                  <a:tab pos="723900" algn="l"/>
                  <a:tab pos="1447800" algn="l"/>
                  <a:tab pos="2171700" algn="l"/>
                </a:tabLst>
              </a:pPr>
              <a:r>
                <a:rPr lang="ru-RU" sz="2000" b="1" dirty="0">
                  <a:solidFill>
                    <a:srgbClr val="002060"/>
                  </a:solidFill>
                  <a:latin typeface="Calibri" pitchFamily="32" charset="0"/>
                </a:rPr>
                <a:t>Презентация опыта</a:t>
              </a:r>
            </a:p>
          </p:txBody>
        </p:sp>
      </p:grpSp>
      <p:cxnSp>
        <p:nvCxnSpPr>
          <p:cNvPr id="18" name="AutoShape 2"/>
          <p:cNvCxnSpPr>
            <a:cxnSpLocks noChangeShapeType="1"/>
          </p:cNvCxnSpPr>
          <p:nvPr/>
        </p:nvCxnSpPr>
        <p:spPr bwMode="auto">
          <a:xfrm flipH="1">
            <a:off x="3167064" y="1000126"/>
            <a:ext cx="1214437" cy="100012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AutoShape 4"/>
          <p:cNvCxnSpPr>
            <a:cxnSpLocks noChangeShapeType="1"/>
          </p:cNvCxnSpPr>
          <p:nvPr/>
        </p:nvCxnSpPr>
        <p:spPr bwMode="auto">
          <a:xfrm flipH="1">
            <a:off x="6059488" y="1000126"/>
            <a:ext cx="38100" cy="100012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AutoShape 1"/>
          <p:cNvCxnSpPr>
            <a:cxnSpLocks noChangeShapeType="1"/>
          </p:cNvCxnSpPr>
          <p:nvPr/>
        </p:nvCxnSpPr>
        <p:spPr bwMode="auto">
          <a:xfrm>
            <a:off x="7381875" y="1000116"/>
            <a:ext cx="1214438" cy="1000125"/>
          </a:xfrm>
          <a:prstGeom prst="straightConnector1">
            <a:avLst/>
          </a:prstGeom>
          <a:noFill/>
          <a:ln w="57240">
            <a:solidFill>
              <a:srgbClr val="0033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22" name="AutoShape 6"/>
          <p:cNvSpPr>
            <a:spLocks noChangeArrowheads="1"/>
          </p:cNvSpPr>
          <p:nvPr/>
        </p:nvSpPr>
        <p:spPr bwMode="auto">
          <a:xfrm>
            <a:off x="4610492" y="2650313"/>
            <a:ext cx="2643206" cy="39290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>
              <a:buClr>
                <a:srgbClr val="00206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endParaRPr lang="ru-RU" sz="2000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>
              <a:buClr>
                <a:srgbClr val="00206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Участие в сборе информации о театрах и их разновидностях</a:t>
            </a:r>
          </a:p>
          <a:p>
            <a:pPr>
              <a:buClr>
                <a:srgbClr val="00206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Совместное изготовление различных видов театров</a:t>
            </a:r>
          </a:p>
          <a:p>
            <a:pPr>
              <a:buClr>
                <a:srgbClr val="00206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Подбор костюмов и атрибутов</a:t>
            </a:r>
          </a:p>
          <a:p>
            <a:pPr>
              <a:buClr>
                <a:srgbClr val="00206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Оформление театрализованного уголка в группе</a:t>
            </a:r>
          </a:p>
          <a:p>
            <a:pPr>
              <a:buClr>
                <a:srgbClr val="00206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Родительский клуб по театрализованной деятельности</a:t>
            </a:r>
          </a:p>
          <a:p>
            <a:pPr>
              <a:buClr>
                <a:srgbClr val="002060"/>
              </a:buClr>
              <a:tabLst>
                <a:tab pos="723900" algn="l"/>
                <a:tab pos="1447800" algn="l"/>
                <a:tab pos="2171700" algn="l"/>
              </a:tabLst>
            </a:pP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2060"/>
              </a:buClr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</a:pPr>
            <a:endParaRPr lang="ru-RU" sz="2400" b="1" dirty="0">
              <a:solidFill>
                <a:srgbClr val="0070C0"/>
              </a:solidFill>
              <a:latin typeface="Calibri" pitchFamily="32" charset="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1851818" y="2643182"/>
            <a:ext cx="2630488" cy="392909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>
              <a:buClr>
                <a:srgbClr val="FF000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Чтение художественных произведений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Трудовая деятельность</a:t>
            </a:r>
          </a:p>
          <a:p>
            <a:pPr>
              <a:buClr>
                <a:srgbClr val="FF000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</a:t>
            </a:r>
          </a:p>
          <a:p>
            <a:pPr>
              <a:buClr>
                <a:srgbClr val="FF000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Художественное творчество</a:t>
            </a:r>
          </a:p>
          <a:p>
            <a:pPr>
              <a:buClr>
                <a:srgbClr val="FF0000"/>
              </a:buClr>
              <a:buFont typeface="Wingdings" charset="2"/>
              <a:buChar char=""/>
              <a:tabLst>
                <a:tab pos="723900" algn="l"/>
                <a:tab pos="1447800" algn="l"/>
                <a:tab pos="2171700" algn="l"/>
              </a:tabLs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театрализованных постановок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47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1\Мои документы\Мои рисунки\фоны\free_animated_backgrounds_powerpoint_present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-1"/>
            <a:ext cx="9144000" cy="6866313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599464" y="2027647"/>
            <a:ext cx="4786346" cy="37862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779462" y="2181816"/>
            <a:ext cx="471490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Сказка – это источник нравственного воспитания детей, так как в ней отражается реальная жизнь со злом и добром, счастьем  и горем. Она открывает и объясняет ребенку жизнь общества, мир человеческих чувств и взаимоотношений. Она развивает мышление и воображение ребенка, обогащает его эмоции, дает прекрасные образы литературного языка.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02600" y="428604"/>
            <a:ext cx="8029184" cy="1184808"/>
          </a:xfrm>
          <a:prstGeom prst="wave">
            <a:avLst>
              <a:gd name="adj1" fmla="val 12500"/>
              <a:gd name="adj2" fmla="val 31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Documents and Settings\1\Мои документы\Мои рисунки\сакзки\0_5075c_71780bc6_XXXL.jp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4826" y="3643314"/>
            <a:ext cx="2206958" cy="3000396"/>
          </a:xfrm>
          <a:prstGeom prst="rect">
            <a:avLst/>
          </a:prstGeom>
          <a:noFill/>
        </p:spPr>
      </p:pic>
      <p:pic>
        <p:nvPicPr>
          <p:cNvPr id="14341" name="Picture 5" descr="C:\Documents and Settings\1\Мои документы\Мои рисунки\сакзки\63370117_1283114586_2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8282" y="4143380"/>
            <a:ext cx="1931676" cy="2500306"/>
          </a:xfrm>
          <a:prstGeom prst="rect">
            <a:avLst/>
          </a:prstGeom>
          <a:noFill/>
        </p:spPr>
      </p:pic>
      <p:pic>
        <p:nvPicPr>
          <p:cNvPr id="14346" name="Picture 10" descr="C:\Documents and Settings\1\Мои документы\Мои рисунки\сакзки\t123001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9721" y="428604"/>
            <a:ext cx="1582799" cy="200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9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1\Мои документы\Мои рисунки\фоны\free_animated_backgrounds_powerpoint_present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686631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524232" y="357166"/>
            <a:ext cx="4786346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Театральная мастерская</a:t>
            </a:r>
            <a:endParaRPr lang="ru-RU" sz="2800" dirty="0"/>
          </a:p>
        </p:txBody>
      </p:sp>
      <p:pic>
        <p:nvPicPr>
          <p:cNvPr id="6" name="Рисунок 5" descr="I:\проекты\проект развитие речи посредством театрализации\материалы на проект\фото\Рисунок1.jpg"/>
          <p:cNvPicPr/>
          <p:nvPr/>
        </p:nvPicPr>
        <p:blipFill>
          <a:blip r:embed="rId3"/>
          <a:srcRect l="5190" t="8245" r="2794" b="2925"/>
          <a:stretch>
            <a:fillRect/>
          </a:stretch>
        </p:blipFill>
        <p:spPr bwMode="auto">
          <a:xfrm>
            <a:off x="6310314" y="1214422"/>
            <a:ext cx="342902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:\Фотки\детский сад\математика\маематика подготовка\IMG_00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8348" y="1214422"/>
            <a:ext cx="357190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:\проекты\проект развитие речи посредством театрализации\материалы на проект\фото\новый год\IMG_00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5538" y="3929067"/>
            <a:ext cx="35719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:\проекты\проект развитие речи посредством театрализации\материалы на проект\фото\IMG_0481.jpg"/>
          <p:cNvPicPr/>
          <p:nvPr/>
        </p:nvPicPr>
        <p:blipFill>
          <a:blip r:embed="rId6" cstate="print"/>
          <a:srcRect l="5351" r="10820"/>
          <a:stretch>
            <a:fillRect/>
          </a:stretch>
        </p:blipFill>
        <p:spPr bwMode="auto">
          <a:xfrm>
            <a:off x="6524628" y="3571876"/>
            <a:ext cx="335758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0218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1\Мои документы\Мои рисунки\фоны\free_animated_backgrounds_powerpoint_presentati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"/>
            <a:ext cx="9144000" cy="6866313"/>
          </a:xfrm>
          <a:prstGeom prst="rect">
            <a:avLst/>
          </a:prstGeom>
          <a:noFill/>
        </p:spPr>
      </p:pic>
      <p:pic>
        <p:nvPicPr>
          <p:cNvPr id="5" name="Рисунок 4" descr="I:\проекты\проект развитие речи посредством театрализации\материалы на проект\фото\IMG_00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6844" y="4000504"/>
            <a:ext cx="335758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:\проекты\проект развитие речи посредством театрализации\материалы на проект\фото\IMG_0091.jpg"/>
          <p:cNvPicPr/>
          <p:nvPr/>
        </p:nvPicPr>
        <p:blipFill>
          <a:blip r:embed="rId5" cstate="print"/>
          <a:srcRect l="4009" t="42237" r="9577" b="19533"/>
          <a:stretch>
            <a:fillRect/>
          </a:stretch>
        </p:blipFill>
        <p:spPr bwMode="auto">
          <a:xfrm>
            <a:off x="6667504" y="142852"/>
            <a:ext cx="3795718" cy="2347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I:\проекты\проект развитие речи посредством театрализации\IMG_05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81159" y="142853"/>
            <a:ext cx="3081337" cy="2310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I:\проекты\проект развитие речи посредством театрализации\фото\IMG_0490.jpg"/>
          <p:cNvPicPr>
            <a:picLocks noChangeAspect="1" noChangeArrowheads="1"/>
          </p:cNvPicPr>
          <p:nvPr/>
        </p:nvPicPr>
        <p:blipFill>
          <a:blip r:embed="rId7" cstate="print"/>
          <a:srcRect l="60258" t="23256" b="16279"/>
          <a:stretch>
            <a:fillRect/>
          </a:stretch>
        </p:blipFill>
        <p:spPr bwMode="auto">
          <a:xfrm rot="16200000">
            <a:off x="7772815" y="4038202"/>
            <a:ext cx="2504289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:\проекты\проект развитие речи посредством театрализации\материалы на проект\фото\новый год\IMG_0047.jpg"/>
          <p:cNvPicPr/>
          <p:nvPr/>
        </p:nvPicPr>
        <p:blipFill>
          <a:blip r:embed="rId8" cstate="print"/>
          <a:srcRect b="16216"/>
          <a:stretch>
            <a:fillRect/>
          </a:stretch>
        </p:blipFill>
        <p:spPr bwMode="auto">
          <a:xfrm>
            <a:off x="4310050" y="2071678"/>
            <a:ext cx="371477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2863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1\Мои документы\Мои рисунки\фоны\free_animated_backgrounds_powerpoint_present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6866313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167042" y="285728"/>
            <a:ext cx="6286544" cy="6429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Самостоятельная деятельность</a:t>
            </a:r>
            <a:endParaRPr lang="ru-RU" sz="3200" dirty="0"/>
          </a:p>
        </p:txBody>
      </p:sp>
      <p:pic>
        <p:nvPicPr>
          <p:cNvPr id="6" name="Рисунок 5" descr="I:\проекты\проект развитие речи посредством театрализации\материалы на проект\фото\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48" y="1214422"/>
            <a:ext cx="328614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:\проекты\проект развитие речи посредством театрализации\материалы на проект\фото\IMG_007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6066" y="4071943"/>
            <a:ext cx="3286148" cy="2419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:\проекты\проект развитие речи посредством театрализации\материалы на проект\фото\IMG_007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5538" y="3929066"/>
            <a:ext cx="3571900" cy="2576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:\проекты\проект развитие речи посредством театрализации\материалы на проект\фото\IMG_007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38876" y="1214422"/>
            <a:ext cx="371477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5805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1\Мои документы\Мои рисунки\фоны\free_animated_backgrounds_powerpoint_presenta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9144000" cy="6866313"/>
          </a:xfrm>
          <a:prstGeom prst="rect">
            <a:avLst/>
          </a:prstGeom>
          <a:noFill/>
        </p:spPr>
      </p:pic>
      <p:pic>
        <p:nvPicPr>
          <p:cNvPr id="5" name="Рисунок 4" descr="I:\проекты\проект развитие речи посредством театрализации\материалы на проект\фото\IMG_00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910" y="357166"/>
            <a:ext cx="350046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:\проекты\проект развитие речи посредством театрализации\материалы на проект\фото\IMG_00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4562" y="214290"/>
            <a:ext cx="4286280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:\проекты\проект развитие речи посредством театрализации\материалы на проект\фото\IMG_0502.jpg"/>
          <p:cNvPicPr/>
          <p:nvPr/>
        </p:nvPicPr>
        <p:blipFill>
          <a:blip r:embed="rId5" cstate="print"/>
          <a:srcRect r="-506"/>
          <a:stretch>
            <a:fillRect/>
          </a:stretch>
        </p:blipFill>
        <p:spPr bwMode="auto">
          <a:xfrm rot="16200000">
            <a:off x="1955612" y="3568860"/>
            <a:ext cx="328011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:\проекты\проект развитие речи посредством театрализации\материалы на проект\фото\новый год\IMG_004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53058" y="3857628"/>
            <a:ext cx="400052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9611669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241</TotalTime>
  <Words>505</Words>
  <Application>Microsoft Office PowerPoint</Application>
  <PresentationFormat>Широкоэкранный</PresentationFormat>
  <Paragraphs>90</Paragraphs>
  <Slides>21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</vt:lpstr>
      <vt:lpstr>Wingdings 3</vt:lpstr>
      <vt:lpstr>Сектор</vt:lpstr>
      <vt:lpstr>CorelDRAW</vt:lpstr>
      <vt:lpstr>Диаграмма</vt:lpstr>
      <vt:lpstr>Презентация опыта работы  «Театрализованная деятельность, как средство всестороннего развития дошкольника» </vt:lpstr>
      <vt:lpstr>Презентация PowerPoint</vt:lpstr>
      <vt:lpstr>Презентация PowerPoint</vt:lpstr>
      <vt:lpstr>Презентация PowerPoint</vt:lpstr>
      <vt:lpstr> Работа с детьми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Беседы и консультации</vt:lpstr>
      <vt:lpstr>    Совместная театрализованная деятельность Позволяет перевести родителей от наблюдателя за игровыми действиями к прямому включению в процесс театральной деятельности в детском саду, к построению взаимоотношений, основанных на принципах уважения, доверия, открытости, улучшению взаимоотношений между детьми и взрослыми, перейти к систематическому, содержательному, эмоционально наполненному досугу.</vt:lpstr>
      <vt:lpstr>   Театральные экспромты Театральная Сценка-экспромт (моментальный спектакль) – сценка, которая проводится без предварительной подготовки. Это одно из самых универсальных средств развлечения и сближения людей, при минимальной трате времени на подготовку — максимальная отдача в виде удовольствия. Экспромты позволяют развить творческое воображение, актерские способности, коммуникативные навыки.</vt:lpstr>
      <vt:lpstr>     Сказки-шумелки  Шумовое оформление сказок -это озвучивание роли какого - либо персонажа сказки на музыкальных инструментах и подручных материалов: пакеты, калька, щетки, ведра, и т.д. Дети и родители не только знакомятся с сюжетом сказки, но и участвуют в нем, а значит знакомятся с музыкальными инструментами, их звучанием. Занятия посвященные театральному искусству с помощью звуковых предметов - это эффективные, веселые упражнения для слухового восприятия, развития мелкой моторики, памяти, эстетического вкуса, внимания и фантазии, а также развития речи детей. </vt:lpstr>
      <vt:lpstr>   Театральные этюды  Работа над этюдами развивает умение действовать в условиях вымысла и общаться, реагируя на поведение партнёра; формирует навыки конструктивного взаимодействия, так как идёт близкая работа в парах, проигрываются ситуации из жизни или разыгрываются картины из сказок.</vt:lpstr>
      <vt:lpstr>Результативность опыта работы</vt:lpstr>
      <vt:lpstr>Результативность опыта работы</vt:lpstr>
      <vt:lpstr>Результативность опыта работы</vt:lpstr>
      <vt:lpstr>Театрализованная деятельность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опыта работы  «Театрализованная деятельность, как средство всестороннего развития дошкольника»</dc:title>
  <dc:creator>adm</dc:creator>
  <cp:lastModifiedBy>adm</cp:lastModifiedBy>
  <cp:revision>19</cp:revision>
  <dcterms:created xsi:type="dcterms:W3CDTF">2021-01-23T04:24:55Z</dcterms:created>
  <dcterms:modified xsi:type="dcterms:W3CDTF">2021-01-27T14:28:51Z</dcterms:modified>
</cp:coreProperties>
</file>