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6" r:id="rId4"/>
    <p:sldId id="261" r:id="rId5"/>
    <p:sldId id="263" r:id="rId6"/>
    <p:sldId id="262" r:id="rId7"/>
    <p:sldId id="260" r:id="rId8"/>
    <p:sldId id="264" r:id="rId9"/>
    <p:sldId id="259" r:id="rId10"/>
    <p:sldId id="258" r:id="rId11"/>
    <p:sldId id="265" r:id="rId12"/>
    <p:sldId id="267" r:id="rId13"/>
    <p:sldId id="268" r:id="rId14"/>
    <p:sldId id="270" r:id="rId15"/>
    <p:sldId id="271" r:id="rId16"/>
    <p:sldId id="272" r:id="rId17"/>
    <p:sldId id="275" r:id="rId18"/>
    <p:sldId id="274" r:id="rId19"/>
    <p:sldId id="266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B237F0E-FD07-423C-9BBD-8D6D4608F00B}">
          <p14:sldIdLst>
            <p14:sldId id="256"/>
            <p14:sldId id="257"/>
            <p14:sldId id="261"/>
            <p14:sldId id="262"/>
            <p14:sldId id="260"/>
            <p14:sldId id="263"/>
            <p14:sldId id="264"/>
            <p14:sldId id="259"/>
            <p14:sldId id="258"/>
            <p14:sldId id="265"/>
            <p14:sldId id="267"/>
            <p14:sldId id="268"/>
            <p14:sldId id="269"/>
            <p14:sldId id="266"/>
            <p14:sldId id="270"/>
            <p14:sldId id="271"/>
            <p14:sldId id="272"/>
            <p14:sldId id="274"/>
          </p14:sldIdLst>
        </p14:section>
        <p14:section name="Раздел без заголовка" id="{F75437E5-60E5-44D6-9C35-F1ACAB8BAAC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7C80"/>
    <a:srgbClr val="FF5050"/>
    <a:srgbClr val="FF0066"/>
    <a:srgbClr val="0000FF"/>
    <a:srgbClr val="FF3399"/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02" autoAdjust="0"/>
    <p:restoredTop sz="92486" autoAdjust="0"/>
  </p:normalViewPr>
  <p:slideViewPr>
    <p:cSldViewPr>
      <p:cViewPr varScale="1">
        <p:scale>
          <a:sx n="67" d="100"/>
          <a:sy n="67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0AA38-0B58-4EC2-811F-46CCEE11ABAB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D172B-1A46-47E0-B5C2-745E31E29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40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E8C83-F64D-41E6-8529-04FE6F030794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F7BCB-A22C-4100-BFBD-BE9207E03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58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F7BCB-A22C-4100-BFBD-BE9207E03E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08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F7BCB-A22C-4100-BFBD-BE9207E03E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98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F7BCB-A22C-4100-BFBD-BE9207E03E8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98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F7BCB-A22C-4100-BFBD-BE9207E03E8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03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8DBA-36B9-4D5B-9D99-789A6A5330EC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9A63-807B-4A7E-8571-7925098A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DD62-7A3B-4EA5-8078-FE4410A0B1B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2D47-4C85-4B99-BE1F-E57F27BE3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9F5D-EB55-4560-BA58-26C2BC512CDD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85AD-2624-4395-B325-3DB05DA52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D5E1-0456-492F-85C5-C707DFC9BE72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6112-D853-4AFA-A9B2-988D668EB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6600-C867-4043-8CF6-BBE2CB1B9578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7257-8432-4228-BAA3-7462F045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DF49-5862-4F54-9250-C6D12DDCE0BB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7E34-A135-4100-A762-24580FD84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C298-EF0D-4346-9EF9-D8F40B8EE2AA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EA0-C0C3-4BB9-B460-6D47546A2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0802-EDA0-45FB-B35D-CC9E2D1E1830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7906-CF07-4B78-8B0B-E32629723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0044-CA05-4AFE-95CD-0EF31F1BFC42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DA72-9CBC-40ED-BC99-B185D8294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B204-10D1-4565-BEC1-DBC70918336D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F02C-443E-4F13-B657-DA39A8353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7F4B-3FA3-4479-81BA-65AFA35A7161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728A-A91D-4E4D-B6BF-8DCCFB36B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EF586-D2F4-4AF2-ACD6-08A87491F33F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D97078-5971-448D-8F1F-D4CD260FE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КАРТИНКИ\Театр.костюмы\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91680" y="2060849"/>
            <a:ext cx="58326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«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музыкально-творческих способностей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дошкольников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475656" y="5589240"/>
            <a:ext cx="64008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Муз. руководитель  Макогон Н.И. МАДОУ №1 </a:t>
            </a:r>
          </a:p>
        </p:txBody>
      </p:sp>
      <p:pic>
        <p:nvPicPr>
          <p:cNvPr id="47107" name="Picture 3" descr="G:\КАРТИНКИ\Театр.костюмы\0_755c1_399e197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1706856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\Театр.костюмы\500_F_57250148_RsiY4wruBC8AQawzkhvJdAM96mb0R8Sj.jpg"/>
          <p:cNvPicPr>
            <a:picLocks noChangeAspect="1" noChangeArrowheads="1"/>
          </p:cNvPicPr>
          <p:nvPr/>
        </p:nvPicPr>
        <p:blipFill>
          <a:blip r:embed="rId2" cstate="print"/>
          <a:srcRect b="4243"/>
          <a:stretch>
            <a:fillRect/>
          </a:stretch>
        </p:blipFill>
        <p:spPr bwMode="auto">
          <a:xfrm>
            <a:off x="-85497" y="0"/>
            <a:ext cx="9229497" cy="6858000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699792" y="2708920"/>
            <a:ext cx="4032448" cy="3380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698"/>
              </a:avLst>
            </a:prstTxWarp>
          </a:bodyPr>
          <a:lstStyle/>
          <a:p>
            <a:pPr algn="ctr"/>
            <a:r>
              <a:rPr lang="ru-RU" sz="16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Тренинги </a:t>
            </a:r>
          </a:p>
          <a:p>
            <a:pPr algn="ctr"/>
            <a:r>
              <a:rPr lang="ru-RU" sz="16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и </a:t>
            </a:r>
          </a:p>
          <a:p>
            <a:pPr algn="ctr"/>
            <a:r>
              <a:rPr lang="ru-RU" sz="16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упражнения</a:t>
            </a:r>
            <a:endParaRPr lang="ru-RU" sz="1600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 rot="1163047">
            <a:off x="2372299" y="382264"/>
            <a:ext cx="6369801" cy="25176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упражнения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на снятие зажима, быстрая подготовка 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голоса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forum.pushkino.org/uploads/monthly_12_2015/post-3297-0-79764800-1449748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66853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ttp://forum.herozerogame.com/uploads/profile/photo-29498.jpg?_r=1386500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2683935" cy="203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G:\КАРТИНКИ\1 апреля\0-w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56282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unlib.ru/cimg/2014/101904/0653617"/>
          <p:cNvPicPr>
            <a:picLocks noChangeAspect="1" noChangeArrowheads="1"/>
          </p:cNvPicPr>
          <p:nvPr/>
        </p:nvPicPr>
        <p:blipFill>
          <a:blip r:embed="rId2" cstate="print"/>
          <a:srcRect l="6299" t="27297" r="8661" b="2100"/>
          <a:stretch>
            <a:fillRect/>
          </a:stretch>
        </p:blipFill>
        <p:spPr bwMode="auto">
          <a:xfrm>
            <a:off x="251520" y="2090667"/>
            <a:ext cx="7272808" cy="4528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 rot="297572">
            <a:off x="2695533" y="28010"/>
            <a:ext cx="6369801" cy="209572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речевые игры на голосовые характеристики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 descr="G:\КАРТИНКИ\Детство\7909e7f7959caf92b50542ff9b9ee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40179"/>
            <a:ext cx="4464496" cy="5848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 rot="297572">
            <a:off x="2695533" y="28010"/>
            <a:ext cx="6369801" cy="209572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речевые игры на голосовые характеристики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 rot="297572">
            <a:off x="2695533" y="28010"/>
            <a:ext cx="6369801" cy="209572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речевые игры на голосовые характеристики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720552"/>
            <a:ext cx="4824536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«У кого что внутри»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одуванчиков белых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взлеталка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  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моторчиков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рычалка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	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часиков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спешилка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	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девочек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смешилка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	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ветра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задувалка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		                                                       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каблучков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стучалка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	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носа – сопелка 		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ежика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пыхтелка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	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телефона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звонилка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У солнышка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светилка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	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	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1747" name="Picture 3" descr="G:\КАРТИНКИ\Животные\ёж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085184"/>
            <a:ext cx="1152128" cy="1353778"/>
          </a:xfrm>
          <a:prstGeom prst="rect">
            <a:avLst/>
          </a:prstGeom>
          <a:noFill/>
        </p:spPr>
      </p:pic>
      <p:pic>
        <p:nvPicPr>
          <p:cNvPr id="31752" name="Picture 8" descr="G:\КАРТИНКИ\Цветы\flowers_561-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80928"/>
            <a:ext cx="1032115" cy="774086"/>
          </a:xfrm>
          <a:prstGeom prst="rect">
            <a:avLst/>
          </a:prstGeom>
          <a:noFill/>
        </p:spPr>
      </p:pic>
      <p:pic>
        <p:nvPicPr>
          <p:cNvPr id="31753" name="Picture 9" descr="G:\КАРТИНКИ\Вещи\69894_html_68e37051.jpg"/>
          <p:cNvPicPr>
            <a:picLocks noChangeAspect="1" noChangeArrowheads="1"/>
          </p:cNvPicPr>
          <p:nvPr/>
        </p:nvPicPr>
        <p:blipFill>
          <a:blip r:embed="rId4" cstate="print"/>
          <a:srcRect l="21165" t="4609" r="22677" b="1536"/>
          <a:stretch>
            <a:fillRect/>
          </a:stretch>
        </p:blipFill>
        <p:spPr bwMode="auto">
          <a:xfrm>
            <a:off x="6850624" y="2204864"/>
            <a:ext cx="875735" cy="1440160"/>
          </a:xfrm>
          <a:prstGeom prst="rect">
            <a:avLst/>
          </a:prstGeom>
          <a:noFill/>
        </p:spPr>
      </p:pic>
      <p:pic>
        <p:nvPicPr>
          <p:cNvPr id="31755" name="Picture 11" descr="http://pedlib.ru/books1/pic.php?photo=3/0298/image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-441325"/>
            <a:ext cx="1428750" cy="933450"/>
          </a:xfrm>
          <a:prstGeom prst="rect">
            <a:avLst/>
          </a:prstGeom>
          <a:noFill/>
        </p:spPr>
      </p:pic>
      <p:pic>
        <p:nvPicPr>
          <p:cNvPr id="31756" name="Picture 12" descr="G:\КАРТИНКИ\Вещи\pic.ph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5" y="2420888"/>
            <a:ext cx="1649183" cy="1077466"/>
          </a:xfrm>
          <a:prstGeom prst="rect">
            <a:avLst/>
          </a:prstGeom>
          <a:noFill/>
        </p:spPr>
      </p:pic>
      <p:pic>
        <p:nvPicPr>
          <p:cNvPr id="31757" name="Picture 13" descr="G:\КАРТИНКИ\Дождик\108491074_large_9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356992"/>
            <a:ext cx="1296144" cy="1834017"/>
          </a:xfrm>
          <a:prstGeom prst="rect">
            <a:avLst/>
          </a:prstGeom>
          <a:noFill/>
        </p:spPr>
      </p:pic>
      <p:pic>
        <p:nvPicPr>
          <p:cNvPr id="31759" name="Picture 15" descr="G:\КАРТИНКИ\Вещи\tyhyeyteetterye.jpg"/>
          <p:cNvPicPr>
            <a:picLocks noChangeAspect="1" noChangeArrowheads="1"/>
          </p:cNvPicPr>
          <p:nvPr/>
        </p:nvPicPr>
        <p:blipFill>
          <a:blip r:embed="rId7" cstate="print"/>
          <a:srcRect l="5249" t="8605" r="13123" b="7530"/>
          <a:stretch>
            <a:fillRect/>
          </a:stretch>
        </p:blipFill>
        <p:spPr bwMode="auto">
          <a:xfrm>
            <a:off x="5940152" y="5445224"/>
            <a:ext cx="1105101" cy="923369"/>
          </a:xfrm>
          <a:prstGeom prst="rect">
            <a:avLst/>
          </a:prstGeom>
          <a:noFill/>
        </p:spPr>
      </p:pic>
      <p:pic>
        <p:nvPicPr>
          <p:cNvPr id="31760" name="Picture 16" descr="G:\КАРТИНКИ\Детство\ar130066396060664.jpg"/>
          <p:cNvPicPr>
            <a:picLocks noChangeAspect="1" noChangeArrowheads="1"/>
          </p:cNvPicPr>
          <p:nvPr/>
        </p:nvPicPr>
        <p:blipFill>
          <a:blip r:embed="rId8" cstate="print"/>
          <a:srcRect b="709"/>
          <a:stretch>
            <a:fillRect/>
          </a:stretch>
        </p:blipFill>
        <p:spPr bwMode="auto">
          <a:xfrm>
            <a:off x="7524328" y="4005064"/>
            <a:ext cx="1080120" cy="1112801"/>
          </a:xfrm>
          <a:prstGeom prst="rect">
            <a:avLst/>
          </a:prstGeom>
          <a:noFill/>
        </p:spPr>
      </p:pic>
      <p:pic>
        <p:nvPicPr>
          <p:cNvPr id="31761" name="Picture 17" descr="G:\КАРТИНКИ\Музыка, Муз инструменты\1111eb28e24c.jpg"/>
          <p:cNvPicPr>
            <a:picLocks noChangeAspect="1" noChangeArrowheads="1"/>
          </p:cNvPicPr>
          <p:nvPr/>
        </p:nvPicPr>
        <p:blipFill>
          <a:blip r:embed="rId9" cstate="print"/>
          <a:srcRect l="21732" t="25197" r="20787" b="5039"/>
          <a:stretch>
            <a:fillRect/>
          </a:stretch>
        </p:blipFill>
        <p:spPr bwMode="auto">
          <a:xfrm>
            <a:off x="5436096" y="3789040"/>
            <a:ext cx="1518993" cy="1382701"/>
          </a:xfrm>
          <a:prstGeom prst="rect">
            <a:avLst/>
          </a:prstGeom>
          <a:noFill/>
        </p:spPr>
      </p:pic>
      <p:pic>
        <p:nvPicPr>
          <p:cNvPr id="22" name="Picture 14" descr="G:\КАРТИНКИ\Солнышко\1160926_thumb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5228348"/>
            <a:ext cx="1393701" cy="1401948"/>
          </a:xfrm>
          <a:prstGeom prst="rect">
            <a:avLst/>
          </a:prstGeom>
          <a:noFill/>
        </p:spPr>
      </p:pic>
      <p:pic>
        <p:nvPicPr>
          <p:cNvPr id="31768" name="Picture 24" descr="G:\КАРТИНКИ\Детство\Рисунок6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1700808"/>
            <a:ext cx="1499770" cy="22470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 rot="297572">
            <a:off x="3363584" y="244073"/>
            <a:ext cx="5718851" cy="16719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артикуляционная гимнастика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2771" name="Picture 3" descr="G:\КАРТИНКИ\Животные\bagheera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28825"/>
            <a:ext cx="7667625" cy="48291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484784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666633"/>
                </a:solidFill>
                <a:latin typeface="Comic Sans MS" pitchFamily="66" charset="0"/>
              </a:rPr>
              <a:t>«Зевающая пантера»</a:t>
            </a:r>
            <a:endParaRPr lang="ru-RU" sz="2400" b="1" u="sng" dirty="0">
              <a:solidFill>
                <a:srgbClr val="6666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 rot="21309303">
            <a:off x="88322" y="388601"/>
            <a:ext cx="5718851" cy="16719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логоритмические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упражнения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60648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«Повар Булочка»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794" name="Picture 2" descr="G:\КАРТИНКИ\ЕДА\Поварята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1340768"/>
            <a:ext cx="3491880" cy="5346374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7544" y="2852936"/>
            <a:ext cx="475252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Мы поставим в печь пирог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И достанем из печи.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Из трубы идет дымок,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Такой приятный.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Там за лесом, у реки,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Повар Булочка живет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По утрам печет пирог он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Ароматный.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33797" name="Picture 5" descr="G:\КАРТИНКИ\ЕДА\cartoon-pie-5359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1944216" cy="1020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 rot="20935674">
            <a:off x="77866" y="840295"/>
            <a:ext cx="4482136" cy="13103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пальчиковая             гимнастика       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1124744"/>
            <a:ext cx="319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Сказка «Рукавичка»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fs03.metod-kopilka.ru/images/doc/65/6588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5544616" cy="459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baikalru.ru/upload/wysiwyg/7909e7f7959caf92b50542ff9b9ee7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 rot="21121543">
            <a:off x="102180" y="506922"/>
            <a:ext cx="7446945" cy="19921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коммуникативные упражнения, игры, танцы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6866" name="Picture 2" descr="G:\КАРТИНКИ\Музыка, Муз инструменты\dancing3.gif"/>
          <p:cNvPicPr>
            <a:picLocks noChangeAspect="1" noChangeArrowheads="1"/>
          </p:cNvPicPr>
          <p:nvPr/>
        </p:nvPicPr>
        <p:blipFill>
          <a:blip r:embed="rId2" cstate="print"/>
          <a:srcRect t="8590" b="8590"/>
          <a:stretch>
            <a:fillRect/>
          </a:stretch>
        </p:blipFill>
        <p:spPr bwMode="auto">
          <a:xfrm>
            <a:off x="4788024" y="2564904"/>
            <a:ext cx="4030703" cy="4080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9246" y="249289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КАРТИНКИ\Театр.костюмы\106232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276872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Цель </a:t>
            </a:r>
            <a:r>
              <a:rPr lang="ru-RU" sz="2800" b="1" dirty="0" smtClean="0">
                <a:latin typeface="Comic Sans MS" pitchFamily="66" charset="0"/>
              </a:rPr>
              <a:t>– познакомить педагогов с эффективными методами и приёмами развития музыкально – творческих способностей детей старшего дошкольного возраста средствами театрального искусства.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КАРТИНКИ\Театр.костюмы\106232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1"/>
          </a:xfrm>
          <a:prstGeom prst="rect">
            <a:avLst/>
          </a:prstGeom>
          <a:noFill/>
        </p:spPr>
      </p:pic>
      <p:pic>
        <p:nvPicPr>
          <p:cNvPr id="3075" name="Picture 3" descr="G:\КАРТИНКИ\Театр.костюмы\106232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571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196752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Задачи: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– </a:t>
            </a:r>
            <a:r>
              <a:rPr lang="ru-RU" sz="2800" b="1" dirty="0" smtClean="0">
                <a:latin typeface="Comic Sans MS" pitchFamily="66" charset="0"/>
              </a:rPr>
              <a:t>Повысить уровень </a:t>
            </a:r>
            <a:r>
              <a:rPr lang="ru-RU" sz="2800" b="1" dirty="0" err="1" smtClean="0">
                <a:latin typeface="Comic Sans MS" pitchFamily="66" charset="0"/>
              </a:rPr>
              <a:t>профессиональ</a:t>
            </a:r>
            <a:r>
              <a:rPr lang="ru-RU" sz="2800" b="1" dirty="0" smtClean="0">
                <a:latin typeface="Comic Sans MS" pitchFamily="66" charset="0"/>
              </a:rPr>
              <a:t>- ной компетентности педагогов в развитии музыкально-творческих способностей старших дошкольников.</a:t>
            </a:r>
          </a:p>
          <a:p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- Активизировать педагогов в практическом применении методов и приёмов, присущих театрализован - ной деятельности, для использования их в работе с детьми по развитию музыкально-творческих способностей.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КАРТИНКИ\Театр.костюмы\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2708920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Музыкальные 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способности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– 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это </a:t>
            </a:r>
            <a:r>
              <a:rPr lang="ru-RU" sz="2800" dirty="0">
                <a:latin typeface="Comic Sans MS" pitchFamily="66" charset="0"/>
              </a:rPr>
              <a:t>индивидуальные психологические свойства человека, обусловливающие восприятие, исполнение, сочинение, </a:t>
            </a:r>
            <a:r>
              <a:rPr lang="ru-RU" sz="2800" dirty="0" err="1">
                <a:latin typeface="Comic Sans MS" pitchFamily="66" charset="0"/>
              </a:rPr>
              <a:t>обучаемость</a:t>
            </a:r>
            <a:r>
              <a:rPr lang="ru-RU" sz="2800" dirty="0">
                <a:latin typeface="Comic Sans MS" pitchFamily="66" charset="0"/>
              </a:rPr>
              <a:t> в области музыки.</a:t>
            </a:r>
          </a:p>
          <a:p>
            <a:pPr lvl="0"/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123" name="Picture 3" descr="G:\КАРТИНКИ\Музыка, Муз инструменты\НОТЫ\Music - 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96752"/>
            <a:ext cx="1944216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КАРТИНКИ\Театр.костюмы\106232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571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4127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Музыкальные способности – это…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727280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Компонент музыкальной одаренности.</a:t>
            </a:r>
          </a:p>
          <a:p>
            <a:pPr lvl="0"/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005064"/>
            <a:ext cx="727280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Музыкально-слуховые представления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068960"/>
            <a:ext cx="727280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Музыкальные ощущения и восприятия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sz="28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941168"/>
            <a:ext cx="727280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Способность психики соотносить музыкальные образы с внемузыкальными картинами.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9672" y="2395240"/>
            <a:ext cx="60486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Творческие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способности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– 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это </a:t>
            </a:r>
            <a:r>
              <a:rPr lang="ru-RU" sz="2800" dirty="0">
                <a:latin typeface="Comic Sans MS" pitchFamily="66" charset="0"/>
              </a:rPr>
              <a:t>в первую очередь способность человека находить особый взгляд на привычные и повседневные вещи или задачи.</a:t>
            </a:r>
          </a:p>
          <a:p>
            <a:endParaRPr lang="ru-RU" sz="2800" dirty="0">
              <a:latin typeface="Comic Sans MS" pitchFamily="66" charset="0"/>
            </a:endParaRPr>
          </a:p>
          <a:p>
            <a:pPr lvl="0"/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098" name="Picture 2" descr="G:\КАРТИНКИ\Театр.костюмы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44824"/>
          </a:xfrm>
          <a:prstGeom prst="rect">
            <a:avLst/>
          </a:prstGeom>
          <a:noFill/>
        </p:spPr>
      </p:pic>
      <p:pic>
        <p:nvPicPr>
          <p:cNvPr id="4099" name="Picture 3" descr="G:\КАРТИНКИ\Театр.костюмы\theatremas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0688"/>
            <a:ext cx="1872208" cy="11740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КАРТИНКИ\Театр.костюмы\106232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127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Творчество – это…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727280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Высшее проявление активности человеческой деятельности.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365104"/>
            <a:ext cx="727280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Способ самоутверждения, самовыражения, самореализации.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996952"/>
            <a:ext cx="799288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Целенаправленная деятельность по созиданию новых, общественно значимых ценностей.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301208"/>
            <a:ext cx="7776864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Вид продуктивной   активности, приводящей к созданию нового за счет преобразования прошлого опыта.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КАРТИНКИ\Театр.костюмы\106232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571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Театр – это…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204864"/>
            <a:ext cx="662473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Мир идей и творческих образов.</a:t>
            </a:r>
          </a:p>
          <a:p>
            <a:pPr lvl="0"/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996952"/>
            <a:ext cx="7200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Зрелище.</a:t>
            </a:r>
          </a:p>
          <a:p>
            <a:pPr lvl="0"/>
            <a:endParaRPr lang="ru-RU" sz="28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717032"/>
            <a:ext cx="7632848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Один из видов искусства, в котором образное отражение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жизни достигается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средствами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сценического  представления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5445224"/>
            <a:ext cx="799288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Сценическое действие, возникающее в процессе игры актера перед публикой.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Театральный компонент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музыкальных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занятий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- </a:t>
            </a: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Comic Sans MS" pitchFamily="66" charset="0"/>
              </a:rPr>
              <a:t> расширяет </a:t>
            </a:r>
            <a:r>
              <a:rPr lang="ru-RU" sz="2800" b="1" dirty="0">
                <a:latin typeface="Comic Sans MS" pitchFamily="66" charset="0"/>
              </a:rPr>
              <a:t>развивающие и воспитательные возможности музыки, </a:t>
            </a:r>
            <a:endParaRPr lang="ru-RU" sz="2800" b="1" dirty="0" smtClean="0">
              <a:latin typeface="Comic Sans MS" pitchFamily="66" charset="0"/>
            </a:endParaRPr>
          </a:p>
          <a:p>
            <a:endParaRPr lang="ru-RU" sz="2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Comic Sans MS" pitchFamily="66" charset="0"/>
              </a:rPr>
              <a:t> усиливает </a:t>
            </a:r>
            <a:r>
              <a:rPr lang="ru-RU" sz="2800" b="1" dirty="0">
                <a:latin typeface="Comic Sans MS" pitchFamily="66" charset="0"/>
              </a:rPr>
              <a:t>эффект эмоционального воздействия как на настроение, так и на мироощущение ребёнка, </a:t>
            </a:r>
            <a:endParaRPr lang="ru-RU" sz="2800" b="1" dirty="0" smtClean="0">
              <a:latin typeface="Comic Sans MS" pitchFamily="66" charset="0"/>
            </a:endParaRPr>
          </a:p>
          <a:p>
            <a:endParaRPr lang="ru-RU" sz="2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Comic Sans MS" pitchFamily="66" charset="0"/>
              </a:rPr>
              <a:t> увеличивает количество </a:t>
            </a:r>
            <a:r>
              <a:rPr lang="ru-RU" sz="2800" b="1" dirty="0">
                <a:latin typeface="Comic Sans MS" pitchFamily="66" charset="0"/>
              </a:rPr>
              <a:t>и объём </a:t>
            </a:r>
            <a:r>
              <a:rPr lang="ru-RU" sz="2800" b="1" dirty="0" err="1">
                <a:latin typeface="Comic Sans MS" pitchFamily="66" charset="0"/>
              </a:rPr>
              <a:t>сенсорно-перцептивных</a:t>
            </a:r>
            <a:r>
              <a:rPr lang="ru-RU" sz="2800" b="1" dirty="0">
                <a:latin typeface="Comic Sans MS" pitchFamily="66" charset="0"/>
              </a:rPr>
              <a:t> анализаторов (зрительных, слуховых, двигательных).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пастель</Template>
  <TotalTime>1224</TotalTime>
  <Words>371</Words>
  <Application>Microsoft Office PowerPoint</Application>
  <PresentationFormat>Экран (4:3)</PresentationFormat>
  <Paragraphs>80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пастель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122</cp:revision>
  <cp:lastPrinted>2019-01-22T06:59:19Z</cp:lastPrinted>
  <dcterms:created xsi:type="dcterms:W3CDTF">2016-04-05T17:38:06Z</dcterms:created>
  <dcterms:modified xsi:type="dcterms:W3CDTF">2019-01-28T23:50:08Z</dcterms:modified>
</cp:coreProperties>
</file>